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6" r:id="rId10"/>
    <p:sldId id="267" r:id="rId11"/>
    <p:sldId id="271" r:id="rId12"/>
    <p:sldId id="272" r:id="rId13"/>
    <p:sldId id="273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3" r:id="rId61"/>
    <p:sldId id="324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8" r:id="rId94"/>
    <p:sldId id="359" r:id="rId95"/>
    <p:sldId id="360" r:id="rId96"/>
    <p:sldId id="361" r:id="rId97"/>
    <p:sldId id="362" r:id="rId98"/>
    <p:sldId id="363" r:id="rId9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E8D22-F5C8-43D9-96DB-77451ADE60DD}" type="datetimeFigureOut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96C3-F2B6-4AB0-A3BA-CC785230AC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65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E8D22-F5C8-43D9-96DB-77451ADE60DD}" type="datetimeFigureOut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96C3-F2B6-4AB0-A3BA-CC785230AC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1821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E8D22-F5C8-43D9-96DB-77451ADE60DD}" type="datetimeFigureOut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96C3-F2B6-4AB0-A3BA-CC785230ACF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0851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E8D22-F5C8-43D9-96DB-77451ADE60DD}" type="datetimeFigureOut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96C3-F2B6-4AB0-A3BA-CC785230AC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3541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E8D22-F5C8-43D9-96DB-77451ADE60DD}" type="datetimeFigureOut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96C3-F2B6-4AB0-A3BA-CC785230ACF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0461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E8D22-F5C8-43D9-96DB-77451ADE60DD}" type="datetimeFigureOut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96C3-F2B6-4AB0-A3BA-CC785230AC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9469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E8D22-F5C8-43D9-96DB-77451ADE60DD}" type="datetimeFigureOut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96C3-F2B6-4AB0-A3BA-CC785230AC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06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E8D22-F5C8-43D9-96DB-77451ADE60DD}" type="datetimeFigureOut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96C3-F2B6-4AB0-A3BA-CC785230AC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243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E8D22-F5C8-43D9-96DB-77451ADE60DD}" type="datetimeFigureOut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96C3-F2B6-4AB0-A3BA-CC785230AC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3932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E8D22-F5C8-43D9-96DB-77451ADE60DD}" type="datetimeFigureOut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96C3-F2B6-4AB0-A3BA-CC785230AC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668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E8D22-F5C8-43D9-96DB-77451ADE60DD}" type="datetimeFigureOut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96C3-F2B6-4AB0-A3BA-CC785230AC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107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E8D22-F5C8-43D9-96DB-77451ADE60DD}" type="datetimeFigureOut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96C3-F2B6-4AB0-A3BA-CC785230AC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5311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E8D22-F5C8-43D9-96DB-77451ADE60DD}" type="datetimeFigureOut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96C3-F2B6-4AB0-A3BA-CC785230AC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655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E8D22-F5C8-43D9-96DB-77451ADE60DD}" type="datetimeFigureOut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96C3-F2B6-4AB0-A3BA-CC785230AC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592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E8D22-F5C8-43D9-96DB-77451ADE60DD}" type="datetimeFigureOut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96C3-F2B6-4AB0-A3BA-CC785230AC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06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E8D22-F5C8-43D9-96DB-77451ADE60DD}" type="datetimeFigureOut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B96C3-F2B6-4AB0-A3BA-CC785230AC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70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E8D22-F5C8-43D9-96DB-77451ADE60DD}" type="datetimeFigureOut">
              <a:rPr lang="zh-TW" altLang="en-US" smtClean="0"/>
              <a:t>2023/7/15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82B96C3-F2B6-4AB0-A3BA-CC785230AC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184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61D068-7F9A-4392-8E3E-23845C8231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彩色影像處理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F3E330-2FA1-4248-8071-75E3C2D1A3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8-1~8-6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7071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41E362-5EC1-42B5-82B0-A86C6ED3F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RGB</a:t>
            </a:r>
            <a:r>
              <a:rPr lang="zh-TW" altLang="en-US" dirty="0"/>
              <a:t>色彩影像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2B3B35-465A-4546-B462-C00062114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建立在直角座標系統上</a:t>
            </a:r>
            <a:endParaRPr lang="en-US" altLang="zh-TW" dirty="0"/>
          </a:p>
          <a:p>
            <a:r>
              <a:rPr lang="zh-TW" altLang="en-US" dirty="0"/>
              <a:t>以紅綠藍為主要頻譜呈現</a:t>
            </a:r>
            <a:endParaRPr lang="en-US" altLang="zh-TW" dirty="0"/>
          </a:p>
          <a:p>
            <a:r>
              <a:rPr lang="zh-TW" altLang="en-US" dirty="0"/>
              <a:t>次原色在另外三個頂點上</a:t>
            </a:r>
            <a:endParaRPr lang="en-US" altLang="zh-TW" dirty="0"/>
          </a:p>
          <a:p>
            <a:r>
              <a:rPr lang="zh-TW" altLang="en-US" dirty="0"/>
              <a:t>灰階值為黑色到白色的連線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6FEF38-4345-4BFB-B41E-6ECD7E60C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183" y="1549587"/>
            <a:ext cx="46569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38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3C868-D9FC-4F20-BCA0-FCAF36AF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CMY</a:t>
            </a:r>
            <a:r>
              <a:rPr lang="zh-TW" altLang="en-US" dirty="0"/>
              <a:t>和</a:t>
            </a:r>
            <a:r>
              <a:rPr lang="en-US" altLang="zh-TW" dirty="0"/>
              <a:t>CMYK</a:t>
            </a:r>
            <a:r>
              <a:rPr lang="zh-TW" altLang="en-US" dirty="0"/>
              <a:t>色彩模型</a:t>
            </a:r>
            <a:r>
              <a:rPr lang="en-US" altLang="zh-TW" dirty="0"/>
              <a:t>(</a:t>
            </a:r>
            <a:r>
              <a:rPr lang="zh-TW" altLang="en-US" dirty="0"/>
              <a:t>顏料原色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7B8E40-3F71-4BEA-924A-B8C267EA2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印刷裝置大多採</a:t>
            </a:r>
            <a:r>
              <a:rPr lang="en-US" altLang="zh-TW" dirty="0"/>
              <a:t>CMY</a:t>
            </a:r>
            <a:r>
              <a:rPr lang="zh-TW" altLang="en-US" dirty="0"/>
              <a:t>模型</a:t>
            </a:r>
            <a:endParaRPr lang="en-US" altLang="zh-TW" dirty="0"/>
          </a:p>
          <a:p>
            <a:r>
              <a:rPr lang="zh-TW" altLang="en-US" dirty="0"/>
              <a:t>輸入裝置進行</a:t>
            </a:r>
            <a:r>
              <a:rPr lang="en-US" altLang="zh-TW" dirty="0"/>
              <a:t>RGB to CMY</a:t>
            </a:r>
            <a:r>
              <a:rPr lang="zh-TW" altLang="en-US" dirty="0"/>
              <a:t>轉換</a:t>
            </a:r>
            <a:endParaRPr lang="en-US" altLang="zh-TW" dirty="0"/>
          </a:p>
          <a:p>
            <a:r>
              <a:rPr lang="zh-TW" altLang="en-US" dirty="0"/>
              <a:t>青黃紫三色只能混出混濁黑色</a:t>
            </a:r>
            <a:endParaRPr lang="en-US" altLang="zh-TW" dirty="0"/>
          </a:p>
          <a:p>
            <a:r>
              <a:rPr lang="zh-TW" altLang="en-US" dirty="0"/>
              <a:t>加入</a:t>
            </a:r>
            <a:r>
              <a:rPr lang="en-US" altLang="zh-TW" dirty="0"/>
              <a:t>(K)</a:t>
            </a:r>
            <a:r>
              <a:rPr lang="zh-TW" altLang="en-US" dirty="0"/>
              <a:t>為第四種原色</a:t>
            </a:r>
            <a:r>
              <a:rPr lang="en-US" altLang="zh-TW" dirty="0"/>
              <a:t>--&gt;</a:t>
            </a:r>
            <a:r>
              <a:rPr lang="zh-TW" altLang="en-US" dirty="0"/>
              <a:t>四色印刷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5A5BA0C-E40B-41D0-92FC-36DE7D778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8" y="4181802"/>
            <a:ext cx="4676677" cy="21131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C50E293-ACE1-4C70-9913-70AC3E2E772B}"/>
              </a:ext>
            </a:extLst>
          </p:cNvPr>
          <p:cNvSpPr/>
          <p:nvPr/>
        </p:nvSpPr>
        <p:spPr>
          <a:xfrm>
            <a:off x="4294134" y="4263042"/>
            <a:ext cx="4436535" cy="516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DDFF5A-293A-486D-B29A-7E8E7FF1F09A}"/>
              </a:ext>
            </a:extLst>
          </p:cNvPr>
          <p:cNvSpPr/>
          <p:nvPr/>
        </p:nvSpPr>
        <p:spPr>
          <a:xfrm>
            <a:off x="4294134" y="5540019"/>
            <a:ext cx="4436536" cy="610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6B1360-1A3F-4FB6-9B03-BAB33A6034A1}"/>
              </a:ext>
            </a:extLst>
          </p:cNvPr>
          <p:cNvSpPr/>
          <p:nvPr/>
        </p:nvSpPr>
        <p:spPr>
          <a:xfrm>
            <a:off x="4294133" y="4854873"/>
            <a:ext cx="4436536" cy="572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7ABE4A6-4FA4-4845-A068-D988DB25BB05}"/>
              </a:ext>
            </a:extLst>
          </p:cNvPr>
          <p:cNvSpPr txBox="1"/>
          <p:nvPr/>
        </p:nvSpPr>
        <p:spPr>
          <a:xfrm>
            <a:off x="3103799" y="4222721"/>
            <a:ext cx="8551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青色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洋紅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黃色</a:t>
            </a:r>
          </a:p>
        </p:txBody>
      </p:sp>
    </p:spTree>
    <p:extLst>
      <p:ext uri="{BB962C8B-B14F-4D97-AF65-F5344CB8AC3E}">
        <p14:creationId xmlns:p14="http://schemas.microsoft.com/office/powerpoint/2010/main" val="4143572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748F7F-0FE2-4D6D-8D64-6E74E68A8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HSI</a:t>
            </a:r>
            <a:r>
              <a:rPr lang="zh-TW" altLang="en-US" dirty="0"/>
              <a:t>色彩模型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9723BD-28B4-4912-B4CD-FE25E57D0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RGB</a:t>
            </a:r>
            <a:r>
              <a:rPr lang="zh-TW" altLang="en-US" dirty="0"/>
              <a:t>模型對描述一個物體並不實用</a:t>
            </a:r>
            <a:endParaRPr lang="en-US" altLang="zh-TW" dirty="0"/>
          </a:p>
          <a:p>
            <a:r>
              <a:rPr lang="zh-TW" altLang="en-US" dirty="0"/>
              <a:t>色調</a:t>
            </a:r>
            <a:r>
              <a:rPr lang="en-US" altLang="zh-TW" dirty="0"/>
              <a:t>(Hue)</a:t>
            </a:r>
            <a:r>
              <a:rPr lang="zh-TW" altLang="en-US" dirty="0"/>
              <a:t>色彩的主要成分</a:t>
            </a:r>
            <a:endParaRPr lang="en-US" altLang="zh-TW" dirty="0"/>
          </a:p>
          <a:p>
            <a:r>
              <a:rPr lang="zh-TW" altLang="en-US" dirty="0"/>
              <a:t>飽和度</a:t>
            </a:r>
            <a:r>
              <a:rPr lang="en-US" altLang="zh-TW" dirty="0"/>
              <a:t>(Saturation)</a:t>
            </a:r>
            <a:r>
              <a:rPr lang="zh-TW" altLang="en-US" dirty="0"/>
              <a:t>色彩混和白光的程度</a:t>
            </a:r>
            <a:endParaRPr lang="en-US" altLang="zh-TW" dirty="0"/>
          </a:p>
          <a:p>
            <a:r>
              <a:rPr lang="zh-TW" altLang="en-US" dirty="0"/>
              <a:t>亮度</a:t>
            </a:r>
          </a:p>
        </p:txBody>
      </p:sp>
    </p:spTree>
    <p:extLst>
      <p:ext uri="{BB962C8B-B14F-4D97-AF65-F5344CB8AC3E}">
        <p14:creationId xmlns:p14="http://schemas.microsoft.com/office/powerpoint/2010/main" val="2538570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9C42F9-9EC1-4ECF-9EC1-9EF26AD7E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亮度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3B4609-6BAF-4AEC-8777-2549ED779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求得平面</a:t>
            </a:r>
            <a:endParaRPr lang="en-US" altLang="zh-TW" dirty="0"/>
          </a:p>
          <a:p>
            <a:pPr lvl="1"/>
            <a:r>
              <a:rPr lang="zh-TW" altLang="en-US" dirty="0"/>
              <a:t>包含目標色彩點</a:t>
            </a:r>
            <a:endParaRPr lang="en-US" altLang="zh-TW" dirty="0"/>
          </a:p>
          <a:p>
            <a:pPr lvl="1"/>
            <a:r>
              <a:rPr lang="zh-TW" altLang="en-US" dirty="0"/>
              <a:t>灰階軸垂直</a:t>
            </a:r>
            <a:endParaRPr lang="en-US" altLang="zh-TW" dirty="0"/>
          </a:p>
          <a:p>
            <a:r>
              <a:rPr lang="zh-TW" altLang="en-US" dirty="0"/>
              <a:t>此平面與灰階軸交點即為亮度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5DEC43-603C-43CD-ADEA-9CDB5B5E3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287" y="2009857"/>
            <a:ext cx="3977571" cy="38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49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DA5726-232F-40D3-A365-5F18CD549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飽和度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F33BD0-B6E3-4B79-9AC8-5490ED0B9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求得平面</a:t>
            </a:r>
            <a:endParaRPr lang="en-US" altLang="zh-TW" dirty="0"/>
          </a:p>
          <a:p>
            <a:r>
              <a:rPr lang="en-US" altLang="zh-TW" dirty="0"/>
              <a:t>s</a:t>
            </a:r>
            <a:r>
              <a:rPr lang="zh-TW" altLang="en-US" dirty="0"/>
              <a:t>向量指向目標點</a:t>
            </a:r>
            <a:endParaRPr lang="en-US" altLang="zh-TW" dirty="0"/>
          </a:p>
          <a:p>
            <a:r>
              <a:rPr lang="en-US" altLang="zh-TW" dirty="0"/>
              <a:t>s</a:t>
            </a:r>
            <a:r>
              <a:rPr lang="zh-TW" altLang="en-US" dirty="0"/>
              <a:t>的大小即為飽和度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11416C-9924-4D4B-8557-9C0F3B854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57728"/>
            <a:ext cx="4517914" cy="354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48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2A581-B1AD-4042-A08B-E57F7A48A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色調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4C2FD4-061C-4100-9A1F-F9F9406AC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</a:t>
            </a:r>
            <a:r>
              <a:rPr lang="zh-TW" altLang="en-US" dirty="0"/>
              <a:t>向量指向目標點</a:t>
            </a:r>
            <a:endParaRPr lang="en-US" altLang="zh-TW" dirty="0"/>
          </a:p>
          <a:p>
            <a:r>
              <a:rPr lang="zh-TW" altLang="en-US" dirty="0"/>
              <a:t>以紅色軸為基準</a:t>
            </a:r>
            <a:endParaRPr lang="en-US" altLang="zh-TW" dirty="0"/>
          </a:p>
          <a:p>
            <a:r>
              <a:rPr lang="en-US" altLang="zh-TW" dirty="0"/>
              <a:t>S</a:t>
            </a:r>
            <a:r>
              <a:rPr lang="zh-TW" altLang="en-US" dirty="0"/>
              <a:t>向量與紅色軸的夾角即為色調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86CA51-AA61-49F4-8021-285F2065F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934" y="2806313"/>
            <a:ext cx="3790690" cy="296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75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B89C7D-BDD8-4D8A-BFCD-2417FBBD6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可形成三角形或是圓形的空間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FA2A7-2E5E-4C31-8ADD-2F5524BE6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AAEC5EC-6754-41DB-BFDD-D1E90391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61" y="2475452"/>
            <a:ext cx="4802706" cy="318969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F202CC4-B3B7-4E62-B7EF-38AA3217E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737" y="2376488"/>
            <a:ext cx="5025962" cy="325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51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DF44BC-B160-481F-9F8F-5E888054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RGB</a:t>
            </a:r>
            <a:r>
              <a:rPr lang="zh-TW" altLang="en-US" dirty="0"/>
              <a:t>轉換到</a:t>
            </a:r>
            <a:r>
              <a:rPr lang="en-US" altLang="zh-TW" dirty="0"/>
              <a:t>HSI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00FE21-1D44-428D-B16E-236FE45E9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0E961FE-D913-4756-A809-C04C41D05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10" y="2624666"/>
            <a:ext cx="9747032" cy="274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84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832DE0-6279-436F-B64D-9DFEDDCE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操控</a:t>
            </a:r>
            <a:r>
              <a:rPr lang="en-US" altLang="zh-TW" dirty="0"/>
              <a:t>HSI</a:t>
            </a:r>
            <a:r>
              <a:rPr lang="zh-TW" altLang="en-US" dirty="0"/>
              <a:t>成分影像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9AC728-2890-416A-BE77-CDD3EB18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改變色彩改變色調影像中對應區域的值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A3D83BC-D4C2-4E02-AD7F-20D970925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80" y="2619029"/>
            <a:ext cx="2736154" cy="26158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8FB1125-B5CA-45AE-946C-C62A56F75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200" y="2619028"/>
            <a:ext cx="2760888" cy="261588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60FAEE0-7FED-44E1-879F-F61905B50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773" y="2614491"/>
            <a:ext cx="2678848" cy="261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5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19D3C3-9668-4F02-94F4-1344FD2EB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9DFE6F1-E896-48E2-A07D-CE6A9BFE2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9464" y="2320884"/>
            <a:ext cx="3355135" cy="32017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1F7B235-3A3B-4674-8C5F-089C1E22D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138" y="2229591"/>
            <a:ext cx="3489405" cy="329308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3C3628D-8CC7-4336-9958-13D2E9E5ECD8}"/>
              </a:ext>
            </a:extLst>
          </p:cNvPr>
          <p:cNvSpPr txBox="1"/>
          <p:nvPr/>
        </p:nvSpPr>
        <p:spPr>
          <a:xfrm>
            <a:off x="2523222" y="5869001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原始影像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7AFC12-CA7E-4C5D-98A4-D616C1D47209}"/>
              </a:ext>
            </a:extLst>
          </p:cNvPr>
          <p:cNvSpPr txBox="1"/>
          <p:nvPr/>
        </p:nvSpPr>
        <p:spPr>
          <a:xfrm>
            <a:off x="7882467" y="5869001"/>
            <a:ext cx="166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操作後影像</a:t>
            </a:r>
          </a:p>
        </p:txBody>
      </p:sp>
    </p:spTree>
    <p:extLst>
      <p:ext uri="{BB962C8B-B14F-4D97-AF65-F5344CB8AC3E}">
        <p14:creationId xmlns:p14="http://schemas.microsoft.com/office/powerpoint/2010/main" val="4191656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F8648-02C4-4065-8C60-58A5A03D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96E77A-54F3-469E-B143-FAAB9BA3F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影像的色彩</a:t>
            </a:r>
            <a:endParaRPr lang="en-US" altLang="zh-TW" dirty="0"/>
          </a:p>
          <a:p>
            <a:r>
              <a:rPr lang="zh-TW" altLang="en-US" dirty="0"/>
              <a:t>色彩模型</a:t>
            </a:r>
            <a:endParaRPr lang="en-US" altLang="zh-TW" dirty="0"/>
          </a:p>
          <a:p>
            <a:r>
              <a:rPr lang="zh-TW" altLang="en-US" dirty="0"/>
              <a:t>虛擬色彩影像處理</a:t>
            </a:r>
            <a:endParaRPr lang="en-US" altLang="zh-TW" dirty="0"/>
          </a:p>
          <a:p>
            <a:r>
              <a:rPr lang="zh-TW" altLang="en-US" dirty="0"/>
              <a:t>彩色影像處理</a:t>
            </a:r>
            <a:endParaRPr lang="en-US" altLang="zh-TW" dirty="0"/>
          </a:p>
          <a:p>
            <a:r>
              <a:rPr lang="zh-TW" altLang="en-US" dirty="0"/>
              <a:t>以色彩為基礎的影像分割</a:t>
            </a:r>
          </a:p>
        </p:txBody>
      </p:sp>
    </p:spTree>
    <p:extLst>
      <p:ext uri="{BB962C8B-B14F-4D97-AF65-F5344CB8AC3E}">
        <p14:creationId xmlns:p14="http://schemas.microsoft.com/office/powerpoint/2010/main" val="911033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F898D-C5B3-4360-A3BC-2320BA22E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操控</a:t>
            </a:r>
            <a:r>
              <a:rPr lang="en-US" altLang="zh-TW" dirty="0"/>
              <a:t>HIS</a:t>
            </a:r>
            <a:r>
              <a:rPr lang="zh-TW" altLang="en-US" dirty="0"/>
              <a:t>成分影像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3D0DB3-0816-4653-9AEE-C52478C15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改變飽和度</a:t>
            </a:r>
            <a:r>
              <a:rPr lang="en-US" altLang="zh-TW" dirty="0"/>
              <a:t>----&gt;</a:t>
            </a:r>
            <a:r>
              <a:rPr lang="zh-TW" altLang="en-US" dirty="0"/>
              <a:t>改變飽和度影像中對應區域的值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E2A2E5E-B61F-44D9-9786-F4C4D0F3D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561" y="3056465"/>
            <a:ext cx="2962169" cy="274796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BD3C8D9-A07C-4460-B74F-872B4BC5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762" y="3056465"/>
            <a:ext cx="3262315" cy="30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69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6D3CDE-3022-4F4F-893E-7A11A9A78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690923-CA7C-4696-BA48-0F2C76DEF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746B17-A874-4952-958D-96107064B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917" y="2051100"/>
            <a:ext cx="3767666" cy="356900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DB5CCF2-3612-41D0-87DA-D66CB369E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01" y="2051100"/>
            <a:ext cx="3859509" cy="356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8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DF1D2E-CD1D-46B7-9D27-D86BF7C2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操控</a:t>
            </a:r>
            <a:r>
              <a:rPr lang="en-US" altLang="zh-TW" dirty="0"/>
              <a:t>HSI</a:t>
            </a:r>
            <a:r>
              <a:rPr lang="zh-TW" altLang="en-US" dirty="0"/>
              <a:t>成分影像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FD797D-A43C-4E92-A469-8AADAECE9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改變像素強度</a:t>
            </a:r>
            <a:r>
              <a:rPr lang="en-US" altLang="zh-TW" dirty="0"/>
              <a:t>--&gt;</a:t>
            </a:r>
            <a:r>
              <a:rPr lang="zh-TW" altLang="en-US" dirty="0"/>
              <a:t>改變強度影像中對應區域的值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7B74CB-F04F-4257-AA57-B0BAD07F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272" y="3032391"/>
            <a:ext cx="3139443" cy="296650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8A69B3F-7B72-48E8-A7AE-CB9F6F36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056" y="3032390"/>
            <a:ext cx="3104638" cy="296650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D852EAC-D08A-40CB-87A8-E8428A9CA08E}"/>
              </a:ext>
            </a:extLst>
          </p:cNvPr>
          <p:cNvSpPr txBox="1"/>
          <p:nvPr/>
        </p:nvSpPr>
        <p:spPr>
          <a:xfrm>
            <a:off x="4917144" y="4311941"/>
            <a:ext cx="1359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減少中央一半的強度值</a:t>
            </a:r>
          </a:p>
        </p:txBody>
      </p:sp>
    </p:spTree>
    <p:extLst>
      <p:ext uri="{BB962C8B-B14F-4D97-AF65-F5344CB8AC3E}">
        <p14:creationId xmlns:p14="http://schemas.microsoft.com/office/powerpoint/2010/main" val="901157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1A52F2-2E2B-4B14-8BF1-230B1B02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ABD7B15-8EFE-4E0E-871B-3628199A7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692" y="2005538"/>
            <a:ext cx="4058216" cy="383911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C28253C-C4EE-4A39-B2DF-79590578A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857" y="2005538"/>
            <a:ext cx="4060969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57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A23CE-F8B4-4437-BECD-7E647C37C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HSI</a:t>
            </a:r>
            <a:r>
              <a:rPr lang="zh-TW" altLang="en-US" dirty="0"/>
              <a:t>轉換到</a:t>
            </a:r>
            <a:r>
              <a:rPr lang="en-US" altLang="zh-TW" dirty="0"/>
              <a:t>RGB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924DF5-357A-4EDB-A56E-9BBD489D4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已知</a:t>
            </a:r>
            <a:r>
              <a:rPr lang="en-US" altLang="zh-TW" dirty="0"/>
              <a:t>HSI</a:t>
            </a:r>
            <a:r>
              <a:rPr lang="zh-TW" altLang="en-US" dirty="0"/>
              <a:t>數值</a:t>
            </a:r>
            <a:endParaRPr lang="en-US" altLang="zh-TW" dirty="0"/>
          </a:p>
          <a:p>
            <a:r>
              <a:rPr lang="en-US" altLang="zh-TW" dirty="0"/>
              <a:t>0&lt;=H&lt;120 </a:t>
            </a:r>
            <a:r>
              <a:rPr lang="zh-TW" altLang="en-US" dirty="0"/>
              <a:t>，</a:t>
            </a:r>
            <a:r>
              <a:rPr lang="en-US" altLang="zh-TW" dirty="0"/>
              <a:t>H</a:t>
            </a:r>
            <a:r>
              <a:rPr lang="zh-TW" altLang="en-US" dirty="0"/>
              <a:t>不變</a:t>
            </a:r>
            <a:endParaRPr lang="en-US" altLang="zh-TW" dirty="0"/>
          </a:p>
          <a:p>
            <a:r>
              <a:rPr lang="en-US" altLang="zh-TW" dirty="0"/>
              <a:t>120&lt;=H&lt;240</a:t>
            </a:r>
            <a:r>
              <a:rPr lang="zh-TW" altLang="en-US" dirty="0"/>
              <a:t>， </a:t>
            </a:r>
            <a:r>
              <a:rPr lang="en-US" altLang="zh-TW" dirty="0"/>
              <a:t>H=H-120</a:t>
            </a:r>
          </a:p>
          <a:p>
            <a:r>
              <a:rPr lang="en-US" altLang="zh-TW" dirty="0"/>
              <a:t>240&lt;=H&lt;360 </a:t>
            </a:r>
            <a:r>
              <a:rPr lang="zh-TW" altLang="en-US" dirty="0"/>
              <a:t>，</a:t>
            </a:r>
            <a:r>
              <a:rPr lang="en-US" altLang="zh-TW" dirty="0"/>
              <a:t>H=H-240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CF035C-260D-4A78-82EB-9E01DD90F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255" y="1893459"/>
            <a:ext cx="5175678" cy="333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3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907BA0-3BC2-41B1-86E6-F4D341180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Part3 </a:t>
            </a:r>
            <a:r>
              <a:rPr lang="zh-TW" altLang="en-US" dirty="0"/>
              <a:t>虛擬色彩影像處理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54FE1-9F0B-4CAF-914F-63EDF6249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虛擬色彩</a:t>
            </a:r>
            <a:endParaRPr lang="en-US" altLang="zh-TW" dirty="0"/>
          </a:p>
          <a:p>
            <a:r>
              <a:rPr lang="zh-TW" altLang="en-US" dirty="0"/>
              <a:t>指定色彩給灰階影像</a:t>
            </a:r>
            <a:endParaRPr lang="en-US" altLang="zh-TW" dirty="0"/>
          </a:p>
          <a:p>
            <a:r>
              <a:rPr lang="zh-TW" altLang="en-US" dirty="0"/>
              <a:t>供人觀看和解釋一影像中的灰階事件</a:t>
            </a:r>
            <a:endParaRPr lang="en-US" altLang="zh-TW" dirty="0"/>
          </a:p>
          <a:p>
            <a:r>
              <a:rPr lang="zh-TW" altLang="en-US" dirty="0"/>
              <a:t>相較於人眼能辨識的灰階，色彩資訊豐富許多</a:t>
            </a:r>
          </a:p>
        </p:txBody>
      </p:sp>
    </p:spTree>
    <p:extLst>
      <p:ext uri="{BB962C8B-B14F-4D97-AF65-F5344CB8AC3E}">
        <p14:creationId xmlns:p14="http://schemas.microsoft.com/office/powerpoint/2010/main" val="1466861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D74AB1-82CA-41D1-9C47-AD0B8C1A2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強度切片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58287D-AC0F-4AF6-AD2C-610940725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將一張影像視為三維函數</a:t>
            </a:r>
            <a:endParaRPr lang="en-US" altLang="zh-TW" dirty="0"/>
          </a:p>
          <a:p>
            <a:r>
              <a:rPr lang="zh-TW" altLang="en-US" dirty="0"/>
              <a:t>設置與影像座標平面平行的平面</a:t>
            </a:r>
            <a:endParaRPr lang="en-US" altLang="zh-TW" dirty="0"/>
          </a:p>
          <a:p>
            <a:r>
              <a:rPr lang="zh-TW" altLang="en-US" dirty="0"/>
              <a:t>和此平面相交處進行切割</a:t>
            </a:r>
            <a:endParaRPr lang="en-US" altLang="zh-TW" dirty="0"/>
          </a:p>
          <a:p>
            <a:r>
              <a:rPr lang="zh-TW" altLang="en-US" dirty="0"/>
              <a:t>強度準位上的點用一種色彩</a:t>
            </a:r>
            <a:endParaRPr lang="en-US" altLang="zh-TW" dirty="0"/>
          </a:p>
          <a:p>
            <a:r>
              <a:rPr lang="zh-TW" altLang="en-US" dirty="0"/>
              <a:t>強度準位下用另一種色彩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F482CF1-7670-48A6-B369-ECE0BC149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946" y="2202030"/>
            <a:ext cx="4390408" cy="345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78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BE6457-8C0A-4804-823C-729FC22B5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87ECF9-0B09-4FFA-83F4-5E113A565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118D26C-E799-4743-B239-5D6E515CA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39" y="2246886"/>
            <a:ext cx="5393287" cy="345964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1D9D7D8-0E58-4AF2-9FA8-E14F1C0B2B06}"/>
              </a:ext>
            </a:extLst>
          </p:cNvPr>
          <p:cNvSpPr txBox="1"/>
          <p:nvPr/>
        </p:nvSpPr>
        <p:spPr>
          <a:xfrm>
            <a:off x="2260601" y="2295748"/>
            <a:ext cx="153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準位上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9E22B61-F3A0-4EF7-BFA0-13D3718C7C12}"/>
              </a:ext>
            </a:extLst>
          </p:cNvPr>
          <p:cNvSpPr txBox="1"/>
          <p:nvPr/>
        </p:nvSpPr>
        <p:spPr>
          <a:xfrm>
            <a:off x="2425700" y="38166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準位下</a:t>
            </a:r>
          </a:p>
        </p:txBody>
      </p:sp>
    </p:spTree>
    <p:extLst>
      <p:ext uri="{BB962C8B-B14F-4D97-AF65-F5344CB8AC3E}">
        <p14:creationId xmlns:p14="http://schemas.microsoft.com/office/powerpoint/2010/main" val="78658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6E1053-72E6-42D8-A80A-1A2AB409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B4293C-C62E-4CBE-963B-0DE7EF16A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另</a:t>
            </a:r>
            <a:r>
              <a:rPr lang="en-US" altLang="zh-TW" dirty="0"/>
              <a:t>[0,L-1]</a:t>
            </a:r>
            <a:r>
              <a:rPr lang="zh-TW" altLang="en-US" dirty="0"/>
              <a:t>為灰階度   </a:t>
            </a:r>
            <a:r>
              <a:rPr lang="en-US" altLang="zh-TW" dirty="0"/>
              <a:t>-</a:t>
            </a:r>
            <a:r>
              <a:rPr lang="zh-TW" altLang="en-US" dirty="0"/>
              <a:t>在灰階</a:t>
            </a:r>
            <a:r>
              <a:rPr lang="en-US" altLang="zh-TW" dirty="0"/>
              <a:t>l1,l2,….</a:t>
            </a:r>
            <a:r>
              <a:rPr lang="en-US" altLang="zh-TW" dirty="0" err="1"/>
              <a:t>lp</a:t>
            </a:r>
            <a:r>
              <a:rPr lang="zh-TW" altLang="en-US" dirty="0"/>
              <a:t>處定義</a:t>
            </a:r>
            <a:r>
              <a:rPr lang="en-US" altLang="zh-TW" dirty="0"/>
              <a:t>p</a:t>
            </a:r>
            <a:r>
              <a:rPr lang="zh-TW" altLang="en-US" dirty="0"/>
              <a:t>個平面</a:t>
            </a:r>
            <a:endParaRPr lang="en-US" altLang="zh-TW" dirty="0"/>
          </a:p>
          <a:p>
            <a:r>
              <a:rPr lang="en-US" altLang="zh-TW" dirty="0"/>
              <a:t>L0</a:t>
            </a:r>
            <a:r>
              <a:rPr lang="zh-TW" altLang="en-US" dirty="0"/>
              <a:t>代表黑色</a:t>
            </a:r>
            <a:r>
              <a:rPr lang="en-US" altLang="zh-TW" dirty="0"/>
              <a:t>[f(</a:t>
            </a:r>
            <a:r>
              <a:rPr lang="en-US" altLang="zh-TW" dirty="0" err="1"/>
              <a:t>x,y</a:t>
            </a:r>
            <a:r>
              <a:rPr lang="en-US" altLang="zh-TW" dirty="0"/>
              <a:t>)=0],l l-1</a:t>
            </a:r>
            <a:r>
              <a:rPr lang="zh-TW" altLang="en-US" dirty="0"/>
              <a:t>代表白色</a:t>
            </a:r>
            <a:r>
              <a:rPr lang="en-US" altLang="zh-TW" dirty="0"/>
              <a:t>[f(</a:t>
            </a:r>
            <a:r>
              <a:rPr lang="en-US" altLang="zh-TW" dirty="0" err="1"/>
              <a:t>x,y</a:t>
            </a:r>
            <a:r>
              <a:rPr lang="en-US" altLang="zh-TW" dirty="0"/>
              <a:t>)=L-1]</a:t>
            </a:r>
            <a:r>
              <a:rPr lang="zh-TW" altLang="en-US" dirty="0"/>
              <a:t> 將區間表示為</a:t>
            </a:r>
            <a:r>
              <a:rPr lang="en-US" altLang="zh-TW" dirty="0"/>
              <a:t>V1,V2,..Vp+1</a:t>
            </a:r>
          </a:p>
          <a:p>
            <a:endParaRPr lang="en-US" altLang="zh-TW" dirty="0"/>
          </a:p>
          <a:p>
            <a:r>
              <a:rPr lang="en-US" altLang="zh-TW" dirty="0"/>
              <a:t>F(</a:t>
            </a:r>
            <a:r>
              <a:rPr lang="en-US" altLang="zh-TW" dirty="0" err="1"/>
              <a:t>x,y</a:t>
            </a:r>
            <a:r>
              <a:rPr lang="en-US" altLang="zh-TW" dirty="0"/>
              <a:t>)= Ck if f(</a:t>
            </a:r>
            <a:r>
              <a:rPr lang="en-US" altLang="zh-TW" dirty="0" err="1"/>
              <a:t>x,y</a:t>
            </a:r>
            <a:r>
              <a:rPr lang="en-US" altLang="zh-TW" dirty="0"/>
              <a:t>)</a:t>
            </a:r>
            <a:r>
              <a:rPr lang="zh-TW" altLang="en-US" dirty="0"/>
              <a:t>屬於</a:t>
            </a:r>
            <a:r>
              <a:rPr lang="en-US" altLang="zh-TW" dirty="0" err="1"/>
              <a:t>Vk</a:t>
            </a:r>
            <a:endParaRPr lang="en-US" altLang="zh-TW" dirty="0"/>
          </a:p>
          <a:p>
            <a:r>
              <a:rPr lang="en-US" altLang="zh-TW" dirty="0"/>
              <a:t>Ck</a:t>
            </a:r>
            <a:r>
              <a:rPr lang="zh-TW" altLang="en-US" dirty="0"/>
              <a:t>為伴隨區間</a:t>
            </a:r>
            <a:r>
              <a:rPr lang="en-US" altLang="zh-TW" dirty="0" err="1"/>
              <a:t>Vk</a:t>
            </a:r>
            <a:r>
              <a:rPr lang="zh-TW" altLang="en-US" dirty="0"/>
              <a:t>的色彩</a:t>
            </a:r>
          </a:p>
        </p:txBody>
      </p:sp>
    </p:spTree>
    <p:extLst>
      <p:ext uri="{BB962C8B-B14F-4D97-AF65-F5344CB8AC3E}">
        <p14:creationId xmlns:p14="http://schemas.microsoft.com/office/powerpoint/2010/main" val="4039571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FA24B0-F2C7-4E47-A6EC-58A1C16B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焊接體</a:t>
            </a:r>
            <a:r>
              <a:rPr lang="en-US" altLang="zh-TW" dirty="0"/>
              <a:t>x</a:t>
            </a:r>
            <a:r>
              <a:rPr lang="zh-TW" altLang="en-US" dirty="0"/>
              <a:t>光影像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E7E9597-72B7-44A6-9960-B20607420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267" y="2427290"/>
            <a:ext cx="3524186" cy="299984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E3383BA-4052-4749-A131-E7ADF08842AA}"/>
              </a:ext>
            </a:extLst>
          </p:cNvPr>
          <p:cNvSpPr txBox="1"/>
          <p:nvPr/>
        </p:nvSpPr>
        <p:spPr>
          <a:xfrm>
            <a:off x="4320292" y="3111871"/>
            <a:ext cx="3276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黑色部分為焊接體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白色部分為焊接缺陷</a:t>
            </a:r>
            <a:endParaRPr lang="en-US" altLang="zh-TW" sz="2000" dirty="0"/>
          </a:p>
          <a:p>
            <a:r>
              <a:rPr lang="zh-TW" altLang="en-US" sz="2000" dirty="0"/>
              <a:t> 強度</a:t>
            </a:r>
            <a:r>
              <a:rPr lang="en-US" altLang="zh-TW" sz="2000" dirty="0"/>
              <a:t>255</a:t>
            </a:r>
          </a:p>
          <a:p>
            <a:endParaRPr lang="en-US" altLang="zh-TW" sz="2000" dirty="0"/>
          </a:p>
          <a:p>
            <a:r>
              <a:rPr lang="zh-TW" altLang="en-US" sz="2000" dirty="0"/>
              <a:t>賦予強度</a:t>
            </a:r>
            <a:r>
              <a:rPr lang="en-US" altLang="zh-TW" sz="2000" dirty="0"/>
              <a:t>255</a:t>
            </a:r>
            <a:r>
              <a:rPr lang="zh-TW" altLang="en-US" sz="2000" dirty="0"/>
              <a:t>一種色彩</a:t>
            </a:r>
            <a:endParaRPr lang="en-US" altLang="zh-TW" sz="2000" dirty="0"/>
          </a:p>
          <a:p>
            <a:r>
              <a:rPr lang="zh-TW" altLang="en-US" sz="2000" dirty="0"/>
              <a:t>其他強度為另一種色彩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115965-DB8A-4162-BF14-04D49CA39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731" y="2429212"/>
            <a:ext cx="3460644" cy="299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43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2B829-9114-4009-9900-05FB596F2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Part1 </a:t>
            </a:r>
            <a:r>
              <a:rPr lang="zh-TW" altLang="en-US" dirty="0"/>
              <a:t>影像的色彩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EAF282-9B9F-4852-A253-D6F0A408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色彩用於影像處理的原因</a:t>
            </a:r>
            <a:endParaRPr lang="en-US" altLang="zh-TW" dirty="0"/>
          </a:p>
          <a:p>
            <a:r>
              <a:rPr lang="zh-TW" altLang="en-US" dirty="0"/>
              <a:t>色彩是一種有效的描述子</a:t>
            </a:r>
            <a:endParaRPr lang="en-US" altLang="zh-TW" dirty="0"/>
          </a:p>
          <a:p>
            <a:r>
              <a:rPr lang="zh-TW" altLang="en-US" dirty="0"/>
              <a:t>人類能辨識的灰階值只有</a:t>
            </a:r>
            <a:r>
              <a:rPr lang="en-US" altLang="zh-TW" dirty="0"/>
              <a:t>20</a:t>
            </a:r>
            <a:r>
              <a:rPr lang="zh-TW" altLang="en-US" dirty="0"/>
              <a:t>幾級</a:t>
            </a:r>
            <a:endParaRPr lang="en-US" altLang="zh-TW" dirty="0"/>
          </a:p>
          <a:p>
            <a:r>
              <a:rPr lang="zh-TW" altLang="en-US" dirty="0"/>
              <a:t>人類可以辨識幾千種色彩的色度和強度</a:t>
            </a:r>
          </a:p>
        </p:txBody>
      </p:sp>
    </p:spTree>
    <p:extLst>
      <p:ext uri="{BB962C8B-B14F-4D97-AF65-F5344CB8AC3E}">
        <p14:creationId xmlns:p14="http://schemas.microsoft.com/office/powerpoint/2010/main" val="2130376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07EA5-8872-46AC-9D2C-1F4E1DA2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強度到色彩的轉換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12398F-FF61-4DA3-B178-F8D90795C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將一輸入強度影像分別轉換成</a:t>
            </a:r>
            <a:r>
              <a:rPr lang="en-US" altLang="zh-TW" dirty="0"/>
              <a:t>RGB</a:t>
            </a:r>
            <a:r>
              <a:rPr lang="zh-TW" altLang="en-US" dirty="0"/>
              <a:t>元素</a:t>
            </a:r>
            <a:endParaRPr lang="en-US" altLang="zh-TW" dirty="0"/>
          </a:p>
          <a:p>
            <a:r>
              <a:rPr lang="zh-TW" altLang="en-US" dirty="0"/>
              <a:t>用平滑的</a:t>
            </a:r>
            <a:r>
              <a:rPr lang="zh-TW" altLang="en-US" dirty="0">
                <a:solidFill>
                  <a:srgbClr val="FF0000"/>
                </a:solidFill>
              </a:rPr>
              <a:t>非線性函數</a:t>
            </a:r>
            <a:r>
              <a:rPr lang="zh-TW" altLang="en-US" dirty="0"/>
              <a:t>為基礎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B4F2EF-CF94-4274-8D70-4B255EB45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28078"/>
            <a:ext cx="4978400" cy="384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05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39D9DA-A6D8-40F3-95E8-609D41780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機場</a:t>
            </a:r>
            <a:r>
              <a:rPr lang="en-US" altLang="zh-TW" dirty="0"/>
              <a:t>X</a:t>
            </a:r>
            <a:r>
              <a:rPr lang="zh-TW" altLang="en-US" dirty="0"/>
              <a:t>光掃描系統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F15AE6D-DEEA-415F-AC1D-58D381CC7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980" y="1625741"/>
            <a:ext cx="2447595" cy="420466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FC59183-3438-4661-BFE4-FAA4D85AD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912" y="1690688"/>
            <a:ext cx="2521590" cy="4139722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42B8F4AC-93B4-4338-8283-81E17E77D9DC}"/>
              </a:ext>
            </a:extLst>
          </p:cNvPr>
          <p:cNvSpPr/>
          <p:nvPr/>
        </p:nvSpPr>
        <p:spPr>
          <a:xfrm>
            <a:off x="6942667" y="4368800"/>
            <a:ext cx="1981835" cy="12530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081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E8DFBD-EEBA-46A7-A7EE-00351896C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8856FA-85E9-4D0E-8067-4ED0CF6F1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弦式波轉移函數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BD451C-AB63-460B-9B98-0AE8E498C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059" y="1825625"/>
            <a:ext cx="5641120" cy="45734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B569200-E892-46D4-BA99-D827ADAE7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874" y="2347473"/>
            <a:ext cx="2291891" cy="382948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337E0B3-FD85-46A3-9C98-77ABDF131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21" y="2347472"/>
            <a:ext cx="2098351" cy="382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78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AD3EA4-AF9D-4721-B667-EB247621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改變相位及頻率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920C9EC-CCC9-4764-9177-3D9FF8FBC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6889" y="2203574"/>
            <a:ext cx="4688351" cy="388143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5610FFF-80FD-4722-9F24-430B04932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91" y="1828800"/>
            <a:ext cx="2437533" cy="452878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2F9F467-AB75-46A3-BEE7-E94B02541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633" y="2061270"/>
            <a:ext cx="2876557" cy="416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76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DE0985-CD72-4CFF-99C4-6978374E3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上述為單張單色影像的應用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CDA9F7-8DCF-42FA-AC73-C8CD1B0F1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較多應用為將多張單色影像合成一張彩色影像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84D9F8F-2E67-4E9A-A27A-6E40B64F5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50942"/>
            <a:ext cx="5247757" cy="295994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15FB9F4-9592-440C-9FB4-0D68B18C2464}"/>
              </a:ext>
            </a:extLst>
          </p:cNvPr>
          <p:cNvSpPr txBox="1"/>
          <p:nvPr/>
        </p:nvSpPr>
        <p:spPr>
          <a:xfrm>
            <a:off x="6663267" y="4530913"/>
            <a:ext cx="2548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色彩平衡</a:t>
            </a:r>
            <a:endParaRPr lang="en-US" altLang="zh-TW" dirty="0"/>
          </a:p>
          <a:p>
            <a:r>
              <a:rPr lang="zh-TW" altLang="en-US" dirty="0"/>
              <a:t>結合影像</a:t>
            </a:r>
            <a:endParaRPr lang="en-US" altLang="zh-TW" dirty="0"/>
          </a:p>
          <a:p>
            <a:r>
              <a:rPr lang="zh-TW" altLang="en-US" dirty="0"/>
              <a:t>選取影像個別顯示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4C87CFF-840E-4C68-B74F-F5BA8511B006}"/>
              </a:ext>
            </a:extLst>
          </p:cNvPr>
          <p:cNvSpPr/>
          <p:nvPr/>
        </p:nvSpPr>
        <p:spPr>
          <a:xfrm>
            <a:off x="4000501" y="4035161"/>
            <a:ext cx="1041400" cy="8466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8FD94680-271F-4CA6-BEBF-F50C36F6D96C}"/>
              </a:ext>
            </a:extLst>
          </p:cNvPr>
          <p:cNvCxnSpPr>
            <a:stCxn id="6" idx="6"/>
          </p:cNvCxnSpPr>
          <p:nvPr/>
        </p:nvCxnSpPr>
        <p:spPr>
          <a:xfrm>
            <a:off x="5041901" y="4458494"/>
            <a:ext cx="1594389" cy="534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532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F470F6-B946-4503-8D14-DDFDC83D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1F5AE00-C683-43DE-9B0F-466EA0C37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6750"/>
            <a:ext cx="2171183" cy="21711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DBA9C01-2776-4C31-9353-E1715A08F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192" y="3440876"/>
            <a:ext cx="2486601" cy="246884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BF87E04-6EDA-493E-B2E1-7FA3EECB5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209" y="1690688"/>
            <a:ext cx="2245507" cy="222950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32F92F7-D645-4CD1-BC77-11045CAA8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668" y="3417124"/>
            <a:ext cx="2486601" cy="249259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93AB58A-66EC-4C6A-9605-FE42DFA388CC}"/>
              </a:ext>
            </a:extLst>
          </p:cNvPr>
          <p:cNvSpPr txBox="1"/>
          <p:nvPr/>
        </p:nvSpPr>
        <p:spPr>
          <a:xfrm>
            <a:off x="1549400" y="436932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紅光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BC9A44F-50DC-44E5-B3A4-9BDF7F5CB6DD}"/>
              </a:ext>
            </a:extLst>
          </p:cNvPr>
          <p:cNvSpPr txBox="1"/>
          <p:nvPr/>
        </p:nvSpPr>
        <p:spPr>
          <a:xfrm>
            <a:off x="4174067" y="5963737"/>
            <a:ext cx="120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綠光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F3D422-466B-4157-9709-4C922BF08852}"/>
              </a:ext>
            </a:extLst>
          </p:cNvPr>
          <p:cNvSpPr txBox="1"/>
          <p:nvPr/>
        </p:nvSpPr>
        <p:spPr>
          <a:xfrm>
            <a:off x="6966830" y="4023267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藍光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1F7EF4B-6C36-48C0-A36C-CF1C8A4A7079}"/>
              </a:ext>
            </a:extLst>
          </p:cNvPr>
          <p:cNvSpPr txBox="1"/>
          <p:nvPr/>
        </p:nvSpPr>
        <p:spPr>
          <a:xfrm>
            <a:off x="9626600" y="5963736"/>
            <a:ext cx="16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近紅外光影像</a:t>
            </a:r>
          </a:p>
        </p:txBody>
      </p:sp>
    </p:spTree>
    <p:extLst>
      <p:ext uri="{BB962C8B-B14F-4D97-AF65-F5344CB8AC3E}">
        <p14:creationId xmlns:p14="http://schemas.microsoft.com/office/powerpoint/2010/main" val="1838375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7C76FC-88E6-4B05-AAF5-5FBE9AC7F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64A6E2D-5C9B-449D-BE96-B6EDD5FED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255" y="2130426"/>
            <a:ext cx="3537853" cy="352530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8EB38E-DB0E-433F-A713-B9B9C797E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826" y="2257426"/>
            <a:ext cx="3549399" cy="352530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9BAAA5B-4865-422F-B66C-4F6A965F78CB}"/>
              </a:ext>
            </a:extLst>
          </p:cNvPr>
          <p:cNvSpPr txBox="1"/>
          <p:nvPr/>
        </p:nvSpPr>
        <p:spPr>
          <a:xfrm>
            <a:off x="2188749" y="5855760"/>
            <a:ext cx="193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全彩影像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64120C7-71D4-4C2F-8466-55DC7FF02867}"/>
              </a:ext>
            </a:extLst>
          </p:cNvPr>
          <p:cNvSpPr txBox="1"/>
          <p:nvPr/>
        </p:nvSpPr>
        <p:spPr>
          <a:xfrm>
            <a:off x="7488769" y="6105553"/>
            <a:ext cx="2040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紅外光混和影像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00530C40-66F0-4FDA-9E17-3173F93B61F7}"/>
              </a:ext>
            </a:extLst>
          </p:cNvPr>
          <p:cNvSpPr/>
          <p:nvPr/>
        </p:nvSpPr>
        <p:spPr>
          <a:xfrm>
            <a:off x="4868333" y="3953933"/>
            <a:ext cx="1490134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CA56375-D1CB-4C00-B65C-4F9B839C288E}"/>
              </a:ext>
            </a:extLst>
          </p:cNvPr>
          <p:cNvSpPr txBox="1"/>
          <p:nvPr/>
        </p:nvSpPr>
        <p:spPr>
          <a:xfrm>
            <a:off x="4682067" y="3183468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以紅外光取代紅光</a:t>
            </a:r>
          </a:p>
        </p:txBody>
      </p:sp>
    </p:spTree>
    <p:extLst>
      <p:ext uri="{BB962C8B-B14F-4D97-AF65-F5344CB8AC3E}">
        <p14:creationId xmlns:p14="http://schemas.microsoft.com/office/powerpoint/2010/main" val="10250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65656-8F76-41C6-A4D6-41878838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Part4 </a:t>
            </a:r>
            <a:r>
              <a:rPr lang="zh-TW" altLang="en-US" dirty="0"/>
              <a:t>全彩影像處理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F3CF17-F3F6-400D-83EA-1C53F5291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全彩影像處理兩大類</a:t>
            </a:r>
            <a:endParaRPr lang="en-US" altLang="zh-TW" dirty="0"/>
          </a:p>
          <a:p>
            <a:r>
              <a:rPr lang="zh-TW" altLang="en-US" dirty="0"/>
              <a:t>個別處理成分影像，再形成複合彩色影像</a:t>
            </a:r>
            <a:endParaRPr lang="en-US" altLang="zh-TW" dirty="0"/>
          </a:p>
          <a:p>
            <a:r>
              <a:rPr lang="zh-TW" altLang="en-US" dirty="0"/>
              <a:t>直接處理彩色像素</a:t>
            </a:r>
            <a:endParaRPr lang="en-US" altLang="zh-TW" dirty="0"/>
          </a:p>
          <a:p>
            <a:r>
              <a:rPr lang="zh-TW" altLang="en-US" dirty="0"/>
              <a:t>彩色影像都有兩種以上成分</a:t>
            </a:r>
            <a:endParaRPr lang="en-US" altLang="zh-TW" dirty="0"/>
          </a:p>
          <a:p>
            <a:r>
              <a:rPr lang="zh-TW" altLang="en-US" dirty="0"/>
              <a:t>色彩像素可視為向量</a:t>
            </a:r>
          </a:p>
        </p:txBody>
      </p:sp>
    </p:spTree>
    <p:extLst>
      <p:ext uri="{BB962C8B-B14F-4D97-AF65-F5344CB8AC3E}">
        <p14:creationId xmlns:p14="http://schemas.microsoft.com/office/powerpoint/2010/main" val="1238740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F4C03C-03C7-480F-AA59-0271F1FAD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每個點的色彩值為</a:t>
            </a:r>
            <a:r>
              <a:rPr lang="en-US" altLang="zh-TW" dirty="0"/>
              <a:t>RGB</a:t>
            </a:r>
            <a:r>
              <a:rPr lang="zh-TW" altLang="en-US" dirty="0"/>
              <a:t>座標原點指向該值的向量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AE6F33-4830-44E4-A31C-83B0D34B4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E5B3666-4130-455C-85F3-869757813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91" y="2403293"/>
            <a:ext cx="8122352" cy="3108274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4A09BBB3-14CF-4B97-A4CC-D53315CF61B5}"/>
              </a:ext>
            </a:extLst>
          </p:cNvPr>
          <p:cNvSpPr/>
          <p:nvPr/>
        </p:nvSpPr>
        <p:spPr>
          <a:xfrm>
            <a:off x="5738070" y="2885813"/>
            <a:ext cx="1669409" cy="1669409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1DA3F64-2C4B-4AFD-8870-64957298AA68}"/>
              </a:ext>
            </a:extLst>
          </p:cNvPr>
          <p:cNvSpPr/>
          <p:nvPr/>
        </p:nvSpPr>
        <p:spPr>
          <a:xfrm>
            <a:off x="7604593" y="2885812"/>
            <a:ext cx="1669409" cy="1669409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5D3CAC3-68C2-4F4C-A592-FFEF63B6B82B}"/>
              </a:ext>
            </a:extLst>
          </p:cNvPr>
          <p:cNvSpPr txBox="1"/>
          <p:nvPr/>
        </p:nvSpPr>
        <p:spPr>
          <a:xfrm>
            <a:off x="5771150" y="5615128"/>
            <a:ext cx="160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</a:t>
            </a:r>
            <a:r>
              <a:rPr lang="en-US" altLang="zh-TW" dirty="0" err="1"/>
              <a:t>x,y</a:t>
            </a:r>
            <a:r>
              <a:rPr lang="en-US" altLang="zh-TW" dirty="0"/>
              <a:t>)</a:t>
            </a:r>
            <a:r>
              <a:rPr lang="zh-TW" altLang="en-US" dirty="0"/>
              <a:t>點的分量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2796634-FFC0-4E9C-97DA-E5765C4C3C1D}"/>
              </a:ext>
            </a:extLst>
          </p:cNvPr>
          <p:cNvSpPr txBox="1"/>
          <p:nvPr/>
        </p:nvSpPr>
        <p:spPr>
          <a:xfrm>
            <a:off x="7868872" y="5615128"/>
            <a:ext cx="187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</a:t>
            </a:r>
            <a:r>
              <a:rPr lang="en-US" altLang="zh-TW" dirty="0" err="1"/>
              <a:t>x,y</a:t>
            </a:r>
            <a:r>
              <a:rPr lang="en-US" altLang="zh-TW" dirty="0"/>
              <a:t>)</a:t>
            </a:r>
            <a:r>
              <a:rPr lang="zh-TW" altLang="en-US" dirty="0"/>
              <a:t>點的色彩值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CE243B5-2991-4164-AE1D-F2243FBDE8B8}"/>
              </a:ext>
            </a:extLst>
          </p:cNvPr>
          <p:cNvCxnSpPr/>
          <p:nvPr/>
        </p:nvCxnSpPr>
        <p:spPr>
          <a:xfrm>
            <a:off x="6572773" y="4639112"/>
            <a:ext cx="0" cy="952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5540F7C-3BB4-44EC-919C-BD691A65BBEC}"/>
              </a:ext>
            </a:extLst>
          </p:cNvPr>
          <p:cNvCxnSpPr>
            <a:cxnSpLocks/>
          </p:cNvCxnSpPr>
          <p:nvPr/>
        </p:nvCxnSpPr>
        <p:spPr>
          <a:xfrm>
            <a:off x="8556771" y="4639112"/>
            <a:ext cx="0" cy="976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402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BFA48-7BD7-41E5-8148-A4985654C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個別色彩成分處理相當以向量為基礎的處理有兩個條件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7D1047-8458-4DA1-AFA3-76824EB04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處理程序適用於向量和純量</a:t>
            </a:r>
            <a:endParaRPr lang="en-US" altLang="zh-TW" dirty="0"/>
          </a:p>
          <a:p>
            <a:r>
              <a:rPr lang="zh-TW" altLang="en-US" dirty="0"/>
              <a:t>在向量分量上的處理和其他分量無關</a:t>
            </a:r>
          </a:p>
        </p:txBody>
      </p:sp>
    </p:spTree>
    <p:extLst>
      <p:ext uri="{BB962C8B-B14F-4D97-AF65-F5344CB8AC3E}">
        <p14:creationId xmlns:p14="http://schemas.microsoft.com/office/powerpoint/2010/main" val="389048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2CE4CD-49B8-4F63-9D52-D6A90DA0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9ECC78-11DF-46AB-A461-37125F77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彩色影像處理兩個主要領域</a:t>
            </a:r>
            <a:endParaRPr lang="en-US" altLang="zh-TW" dirty="0"/>
          </a:p>
          <a:p>
            <a:r>
              <a:rPr lang="zh-TW" altLang="en-US" dirty="0"/>
              <a:t>全色彩影像處理</a:t>
            </a:r>
            <a:endParaRPr lang="en-US" altLang="zh-TW" dirty="0"/>
          </a:p>
          <a:p>
            <a:pPr lvl="1"/>
            <a:r>
              <a:rPr lang="zh-TW" altLang="en-US" dirty="0"/>
              <a:t>影像由全色彩影像感測器獲取</a:t>
            </a:r>
            <a:endParaRPr lang="en-US" altLang="zh-TW" dirty="0"/>
          </a:p>
          <a:p>
            <a:r>
              <a:rPr lang="zh-TW" altLang="en-US" dirty="0"/>
              <a:t>虛擬色彩影像處理</a:t>
            </a:r>
            <a:endParaRPr lang="en-US" altLang="zh-TW" dirty="0"/>
          </a:p>
          <a:p>
            <a:pPr lvl="1"/>
            <a:r>
              <a:rPr lang="zh-TW" altLang="en-US" dirty="0"/>
              <a:t>對一種特定的單色強度或強度範圍賦予一種顏色</a:t>
            </a:r>
          </a:p>
        </p:txBody>
      </p:sp>
    </p:spTree>
    <p:extLst>
      <p:ext uri="{BB962C8B-B14F-4D97-AF65-F5344CB8AC3E}">
        <p14:creationId xmlns:p14="http://schemas.microsoft.com/office/powerpoint/2010/main" val="3680700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33866D-46FB-46F3-856C-4F6B5CED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鄰域平均處理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F19B09-D137-48F4-981F-F4FAEE199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將鄰域中所有向量相加在除上鄰域向量的總數</a:t>
            </a:r>
            <a:r>
              <a:rPr lang="en-US" altLang="zh-TW" dirty="0"/>
              <a:t>(</a:t>
            </a:r>
            <a:r>
              <a:rPr lang="zh-TW" altLang="en-US" dirty="0"/>
              <a:t>直接處理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將鄰域中的</a:t>
            </a:r>
            <a:r>
              <a:rPr lang="en-US" altLang="zh-TW" dirty="0"/>
              <a:t>RGB</a:t>
            </a:r>
            <a:r>
              <a:rPr lang="zh-TW" altLang="en-US" dirty="0"/>
              <a:t>個別做平均，最後形成向量</a:t>
            </a:r>
            <a:r>
              <a:rPr lang="en-US" altLang="zh-TW" dirty="0"/>
              <a:t>(</a:t>
            </a:r>
            <a:r>
              <a:rPr lang="zh-TW" altLang="en-US" dirty="0"/>
              <a:t>個別處理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2BBA35-037F-4718-927C-F7F6D4FEB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698" y="2946876"/>
            <a:ext cx="3331969" cy="336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85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AFEA1D-A1FD-4378-9A2D-85C567AD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色彩轉換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D24CD5-366D-4998-847D-A91B42ACD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/>
          </a:bodyPr>
          <a:lstStyle/>
          <a:p>
            <a:r>
              <a:rPr lang="zh-TW" altLang="en-US" dirty="0"/>
              <a:t>處理單一色彩模型的彩色成分</a:t>
            </a:r>
            <a:endParaRPr lang="en-US" altLang="zh-TW" dirty="0"/>
          </a:p>
          <a:p>
            <a:r>
              <a:rPr lang="zh-TW" altLang="en-US" dirty="0"/>
              <a:t>並非色彩成分在不同模型間的轉換</a:t>
            </a:r>
            <a:endParaRPr lang="en-US" altLang="zh-TW" dirty="0"/>
          </a:p>
          <a:p>
            <a:r>
              <a:rPr lang="en-US" altLang="zh-TW" dirty="0"/>
              <a:t>G(</a:t>
            </a:r>
            <a:r>
              <a:rPr lang="en-US" altLang="zh-TW" dirty="0" err="1"/>
              <a:t>x,y</a:t>
            </a:r>
            <a:r>
              <a:rPr lang="en-US" altLang="zh-TW" dirty="0"/>
              <a:t>)=T[f(</a:t>
            </a:r>
            <a:r>
              <a:rPr lang="en-US" altLang="zh-TW" dirty="0" err="1"/>
              <a:t>x,y</a:t>
            </a:r>
            <a:r>
              <a:rPr lang="en-US" altLang="zh-TW" dirty="0"/>
              <a:t>)]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RGB</a:t>
            </a:r>
            <a:r>
              <a:rPr lang="zh-TW" altLang="en-US" dirty="0"/>
              <a:t>色彩空間</a:t>
            </a:r>
            <a:r>
              <a:rPr lang="en-US" altLang="zh-TW" dirty="0"/>
              <a:t>,n=3    </a:t>
            </a:r>
            <a:r>
              <a:rPr lang="zh-TW" altLang="en-US" dirty="0"/>
              <a:t>  </a:t>
            </a:r>
            <a:r>
              <a:rPr lang="en-US" altLang="zh-TW" dirty="0"/>
              <a:t>CMYK</a:t>
            </a:r>
            <a:r>
              <a:rPr lang="zh-TW" altLang="en-US" dirty="0"/>
              <a:t>色彩空間</a:t>
            </a:r>
            <a:r>
              <a:rPr lang="en-US" altLang="zh-TW" dirty="0"/>
              <a:t>n=4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5FB7F6-B49E-41B6-B358-21CB1ED5F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90" y="3113443"/>
            <a:ext cx="5906324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9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F8EDDA-6C62-4F00-B897-3CC4637C0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CMYK</a:t>
            </a:r>
            <a:r>
              <a:rPr lang="zh-TW" altLang="en-US" dirty="0"/>
              <a:t>色彩空間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BA4912F-52CB-47D3-8897-AA0726711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709" y="1995735"/>
            <a:ext cx="2435438" cy="25054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F1720BC-E959-4681-A5B4-A8809F361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43" y="2171903"/>
            <a:ext cx="2134537" cy="224126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F6BDEFB-5DF6-4E73-B711-05B8E4DB4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048" y="4626331"/>
            <a:ext cx="1864208" cy="179762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022E5CE-9AAB-4616-83D6-AADE824D0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115" y="2231669"/>
            <a:ext cx="2076369" cy="20906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49989A1-9419-45BE-B6FE-8C3061801F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3251" y="4374662"/>
            <a:ext cx="1889684" cy="198218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4AC447C-8D55-4A1B-B1BC-44540AAA5F10}"/>
              </a:ext>
            </a:extLst>
          </p:cNvPr>
          <p:cNvSpPr txBox="1"/>
          <p:nvPr/>
        </p:nvSpPr>
        <p:spPr>
          <a:xfrm>
            <a:off x="3867325" y="1493240"/>
            <a:ext cx="88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青色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61C8E06-D2B2-4890-B24C-C7AA96A6B51A}"/>
              </a:ext>
            </a:extLst>
          </p:cNvPr>
          <p:cNvSpPr txBox="1"/>
          <p:nvPr/>
        </p:nvSpPr>
        <p:spPr>
          <a:xfrm>
            <a:off x="5863905" y="6423960"/>
            <a:ext cx="76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紫色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3277AAD-2071-47B2-A6E4-79E328385525}"/>
              </a:ext>
            </a:extLst>
          </p:cNvPr>
          <p:cNvSpPr txBox="1"/>
          <p:nvPr/>
        </p:nvSpPr>
        <p:spPr>
          <a:xfrm>
            <a:off x="6878972" y="1626403"/>
            <a:ext cx="122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黃色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4B2E450-EB73-4506-83E9-238B2850BFE9}"/>
              </a:ext>
            </a:extLst>
          </p:cNvPr>
          <p:cNvSpPr txBox="1"/>
          <p:nvPr/>
        </p:nvSpPr>
        <p:spPr>
          <a:xfrm>
            <a:off x="9630561" y="6423960"/>
            <a:ext cx="90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黑色</a:t>
            </a:r>
          </a:p>
        </p:txBody>
      </p:sp>
    </p:spTree>
    <p:extLst>
      <p:ext uri="{BB962C8B-B14F-4D97-AF65-F5344CB8AC3E}">
        <p14:creationId xmlns:p14="http://schemas.microsoft.com/office/powerpoint/2010/main" val="3785175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7B8A70-40B4-4001-A985-278D17C95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RGB</a:t>
            </a:r>
            <a:r>
              <a:rPr lang="zh-TW" altLang="en-US" dirty="0"/>
              <a:t>色彩空間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9A7300-1281-4061-9E44-8AF927C5B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5170B0-E2F8-40E8-8AD2-06F1946A4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21" y="2367847"/>
            <a:ext cx="2229161" cy="22789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909F5A5-599C-455D-BB0B-87B56E9C7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478" y="2367847"/>
            <a:ext cx="2259865" cy="225986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31D19B4-2625-4413-B087-1506732C0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770" y="2386899"/>
            <a:ext cx="2259865" cy="225986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67F4814-506E-4D2B-BDEF-E8435FDCE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861" y="2441418"/>
            <a:ext cx="2229161" cy="222916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2A1EB27-CE9E-4A7F-AC71-894CE678A2A3}"/>
              </a:ext>
            </a:extLst>
          </p:cNvPr>
          <p:cNvSpPr txBox="1"/>
          <p:nvPr/>
        </p:nvSpPr>
        <p:spPr>
          <a:xfrm>
            <a:off x="1617133" y="4890673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全彩影像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6A042CB-998B-433C-89FC-8860D7DC668B}"/>
              </a:ext>
            </a:extLst>
          </p:cNvPr>
          <p:cNvSpPr txBox="1"/>
          <p:nvPr/>
        </p:nvSpPr>
        <p:spPr>
          <a:xfrm>
            <a:off x="4154637" y="4968875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紅色成分</a:t>
            </a:r>
            <a:endParaRPr lang="en-US" altLang="zh-TW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6313CE-89E7-4DC0-8CC1-001DE3FEDF6F}"/>
              </a:ext>
            </a:extLst>
          </p:cNvPr>
          <p:cNvSpPr txBox="1"/>
          <p:nvPr/>
        </p:nvSpPr>
        <p:spPr>
          <a:xfrm>
            <a:off x="6558117" y="504253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綠色成分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4EF185D-7913-4CA9-AE8D-43443954261C}"/>
              </a:ext>
            </a:extLst>
          </p:cNvPr>
          <p:cNvSpPr txBox="1"/>
          <p:nvPr/>
        </p:nvSpPr>
        <p:spPr>
          <a:xfrm>
            <a:off x="9079740" y="5075339"/>
            <a:ext cx="157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藍色成分</a:t>
            </a:r>
          </a:p>
        </p:txBody>
      </p:sp>
    </p:spTree>
    <p:extLst>
      <p:ext uri="{BB962C8B-B14F-4D97-AF65-F5344CB8AC3E}">
        <p14:creationId xmlns:p14="http://schemas.microsoft.com/office/powerpoint/2010/main" val="1840309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38ED21-6B19-41DC-9915-140C0B6A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HSI</a:t>
            </a:r>
            <a:r>
              <a:rPr lang="zh-TW" altLang="en-US" dirty="0"/>
              <a:t>色彩空間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961C094-05B6-4C6C-B9B2-FF98624E6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628" y="2535351"/>
            <a:ext cx="2162477" cy="21529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80BA71D-F5CB-4B13-B88E-6195774E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103" y="2525824"/>
            <a:ext cx="2181529" cy="216247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5C38B2B-CCDF-4CB2-A3B9-DEE80E6DD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959" y="2497245"/>
            <a:ext cx="2172003" cy="219105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83DE51A-CDB3-469B-90D0-BC904BC6F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961" y="2468666"/>
            <a:ext cx="2162477" cy="221963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6934305-0098-4070-B7B6-9046615A3BD9}"/>
              </a:ext>
            </a:extLst>
          </p:cNvPr>
          <p:cNvSpPr txBox="1"/>
          <p:nvPr/>
        </p:nvSpPr>
        <p:spPr>
          <a:xfrm>
            <a:off x="1380067" y="5163634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全彩影像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3703BC-A15D-4603-BBDB-126E8D3982F0}"/>
              </a:ext>
            </a:extLst>
          </p:cNvPr>
          <p:cNvSpPr txBox="1"/>
          <p:nvPr/>
        </p:nvSpPr>
        <p:spPr>
          <a:xfrm>
            <a:off x="4144432" y="5143587"/>
            <a:ext cx="113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色調成分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BF3303B-059C-437E-82A4-5B8878F8D264}"/>
              </a:ext>
            </a:extLst>
          </p:cNvPr>
          <p:cNvSpPr txBox="1"/>
          <p:nvPr/>
        </p:nvSpPr>
        <p:spPr>
          <a:xfrm>
            <a:off x="6637867" y="5132960"/>
            <a:ext cx="135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飽和度成分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EB8D7D-8698-4564-9FF6-008627ED384E}"/>
              </a:ext>
            </a:extLst>
          </p:cNvPr>
          <p:cNvSpPr txBox="1"/>
          <p:nvPr/>
        </p:nvSpPr>
        <p:spPr>
          <a:xfrm>
            <a:off x="9397999" y="5147907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強度成分</a:t>
            </a:r>
          </a:p>
        </p:txBody>
      </p:sp>
    </p:spTree>
    <p:extLst>
      <p:ext uri="{BB962C8B-B14F-4D97-AF65-F5344CB8AC3E}">
        <p14:creationId xmlns:p14="http://schemas.microsoft.com/office/powerpoint/2010/main" val="293054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0DA4B-DB31-44A3-9946-98FC1E30A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7C392E-5B62-4820-855E-73279394D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理論上</a:t>
            </a:r>
            <a:endParaRPr lang="en-US" altLang="zh-TW" sz="2400" dirty="0"/>
          </a:p>
          <a:p>
            <a:r>
              <a:rPr lang="zh-TW" altLang="en-US" dirty="0"/>
              <a:t>任何轉換都可在任何色彩模型上執行</a:t>
            </a:r>
            <a:endParaRPr lang="en-US" altLang="zh-TW" dirty="0"/>
          </a:p>
          <a:p>
            <a:r>
              <a:rPr lang="zh-TW" altLang="en-US" sz="2400" dirty="0"/>
              <a:t>實際上</a:t>
            </a:r>
            <a:endParaRPr lang="en-US" altLang="zh-TW" sz="2400" dirty="0"/>
          </a:p>
          <a:p>
            <a:r>
              <a:rPr lang="zh-TW" altLang="en-US" dirty="0"/>
              <a:t>某些運算會比較適合在特定模型上執行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61103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BE734-8A0E-4646-8830-8463038D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D4FDA17-BA91-45BD-9E11-09C6DD768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473" y="2289133"/>
            <a:ext cx="4639322" cy="6954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E8277D9-59BC-4A8B-9350-8698541BF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73" y="3245848"/>
            <a:ext cx="6992326" cy="85737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1028D7C-3285-4094-B0E1-772FC827F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473" y="4350241"/>
            <a:ext cx="6967476" cy="68742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3709FB1-9D9D-44CA-9D34-A1F7C29F4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473" y="5349345"/>
            <a:ext cx="6992326" cy="76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48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811A9A-EA72-4A93-813F-0E423D0E5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降低強度運算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F9F3F1-2AFA-4A01-8266-32C326DD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G(</a:t>
            </a:r>
            <a:r>
              <a:rPr lang="en-US" altLang="zh-TW" dirty="0" err="1"/>
              <a:t>x,y</a:t>
            </a:r>
            <a:r>
              <a:rPr lang="en-US" altLang="zh-TW" dirty="0"/>
              <a:t>)=0.7*f(</a:t>
            </a:r>
            <a:r>
              <a:rPr lang="en-US" altLang="zh-TW" dirty="0" err="1"/>
              <a:t>x,y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9FE440-310E-4455-9925-A28C2DF1D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949" y="2796213"/>
            <a:ext cx="2400635" cy="241016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359A8C2-C66E-4344-9849-4A65988CD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839" y="2796213"/>
            <a:ext cx="2372056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9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615C83-421D-4C71-B2C1-3F0A06628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7AA4-8190-41D5-8FF2-F0188A1C1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13" y="1707583"/>
            <a:ext cx="8596668" cy="3880773"/>
          </a:xfrm>
        </p:spPr>
        <p:txBody>
          <a:bodyPr/>
          <a:lstStyle/>
          <a:p>
            <a:r>
              <a:rPr lang="zh-TW" altLang="en-US" dirty="0"/>
              <a:t>在色彩圓上相對色調稱為補色</a:t>
            </a:r>
            <a:endParaRPr lang="en-US" altLang="zh-TW" dirty="0"/>
          </a:p>
          <a:p>
            <a:r>
              <a:rPr lang="zh-TW" altLang="en-US" dirty="0"/>
              <a:t>色彩補色在增強彩色影像較暗區域的細節上有用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3D954C-239A-49EA-BEB3-7CE12EEAB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09" y="2995169"/>
            <a:ext cx="3820058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47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79ABB4-999B-4044-B34D-91A3A253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641E7BF-5631-4FE7-926E-CC02CB67F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7781" y="3539253"/>
            <a:ext cx="1076475" cy="112410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AEFDFE9-17B4-44EC-B0E6-9FBB2ACEA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12922"/>
            <a:ext cx="2732176" cy="277163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DA9E79A-5CF3-4EC1-A359-8F9AA0485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482" y="5104087"/>
            <a:ext cx="1324160" cy="14480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43BED45-C88A-411B-BE2E-6493EF689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1368" y="5028175"/>
            <a:ext cx="1047896" cy="111458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E302C1D-D38C-4871-BE67-6ABD46322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7778" y="5041740"/>
            <a:ext cx="1038370" cy="114316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E27F048-27FD-4174-8B63-7FB907412FEB}"/>
              </a:ext>
            </a:extLst>
          </p:cNvPr>
          <p:cNvSpPr txBox="1"/>
          <p:nvPr/>
        </p:nvSpPr>
        <p:spPr>
          <a:xfrm>
            <a:off x="6212878" y="6123543"/>
            <a:ext cx="159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RGB</a:t>
            </a:r>
            <a:r>
              <a:rPr lang="zh-TW" altLang="en-US" dirty="0"/>
              <a:t>轉移函數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7CE1160-BC67-4C3D-9DD2-6FFF29E1F9F7}"/>
              </a:ext>
            </a:extLst>
          </p:cNvPr>
          <p:cNvSpPr txBox="1"/>
          <p:nvPr/>
        </p:nvSpPr>
        <p:spPr>
          <a:xfrm>
            <a:off x="9269753" y="6184900"/>
            <a:ext cx="209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HSI</a:t>
            </a:r>
            <a:r>
              <a:rPr lang="zh-TW" altLang="en-US" dirty="0"/>
              <a:t>空間轉移函數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D7492DE-3C07-483A-BF05-468A87B052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0962" y="2227965"/>
            <a:ext cx="2801977" cy="277163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73E546F-A715-486A-9367-CB142D2DE2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2837" y="2266644"/>
            <a:ext cx="2681696" cy="268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47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8C86A-0394-4F93-98A1-FD5BB1C7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描述色彩的三種基本量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A6FA1E-D2A2-412F-ACC0-3C0986B4E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輻射度</a:t>
            </a:r>
            <a:r>
              <a:rPr lang="en-US" altLang="zh-TW" dirty="0"/>
              <a:t>--&gt;</a:t>
            </a:r>
            <a:r>
              <a:rPr lang="zh-TW" altLang="en-US" dirty="0"/>
              <a:t>光源輻射出的總能量</a:t>
            </a:r>
            <a:r>
              <a:rPr lang="en-US" altLang="zh-TW" dirty="0"/>
              <a:t>(</a:t>
            </a:r>
            <a:r>
              <a:rPr lang="zh-TW" altLang="en-US" dirty="0"/>
              <a:t>瓦特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照度</a:t>
            </a:r>
            <a:r>
              <a:rPr lang="en-US" altLang="zh-TW" dirty="0"/>
              <a:t>---&gt;</a:t>
            </a:r>
            <a:r>
              <a:rPr lang="zh-TW" altLang="en-US" dirty="0"/>
              <a:t>觀察者從光源感受到的能量大小</a:t>
            </a:r>
            <a:r>
              <a:rPr lang="en-US" altLang="zh-TW" dirty="0"/>
              <a:t>(</a:t>
            </a:r>
            <a:r>
              <a:rPr lang="zh-TW" altLang="en-US" dirty="0"/>
              <a:t>流明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亮度</a:t>
            </a:r>
            <a:r>
              <a:rPr lang="en-US" altLang="zh-TW" dirty="0"/>
              <a:t>--&gt;</a:t>
            </a:r>
            <a:r>
              <a:rPr lang="zh-TW" altLang="en-US" dirty="0"/>
              <a:t>不可量測的主觀描述子</a:t>
            </a:r>
          </a:p>
        </p:txBody>
      </p:sp>
    </p:spTree>
    <p:extLst>
      <p:ext uri="{BB962C8B-B14F-4D97-AF65-F5344CB8AC3E}">
        <p14:creationId xmlns:p14="http://schemas.microsoft.com/office/powerpoint/2010/main" val="2032957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851428-D3B7-483C-98A7-0656D50E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50E556-8BA8-4E4B-A96E-C9A5B2E52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色彩切片目的</a:t>
            </a:r>
            <a:endParaRPr lang="en-US" altLang="zh-TW" dirty="0"/>
          </a:p>
          <a:p>
            <a:r>
              <a:rPr lang="zh-TW" altLang="en-US" dirty="0"/>
              <a:t>顯示感興趣的顏色使他從背景凸顯出來</a:t>
            </a:r>
            <a:endParaRPr lang="en-US" altLang="zh-TW" dirty="0"/>
          </a:p>
          <a:p>
            <a:r>
              <a:rPr lang="zh-TW" altLang="en-US" dirty="0"/>
              <a:t>方法</a:t>
            </a:r>
            <a:endParaRPr lang="en-US" altLang="zh-TW" dirty="0"/>
          </a:p>
          <a:p>
            <a:r>
              <a:rPr lang="zh-TW" altLang="en-US" dirty="0"/>
              <a:t>用顏色定義出一個區域，當作遮罩並進行處理</a:t>
            </a:r>
            <a:endParaRPr lang="en-US" altLang="zh-TW" dirty="0"/>
          </a:p>
          <a:p>
            <a:r>
              <a:rPr lang="zh-TW" altLang="en-US" dirty="0"/>
              <a:t>將感興趣範圍以外的色彩映射到不重要的中性色彩區</a:t>
            </a:r>
          </a:p>
        </p:txBody>
      </p:sp>
    </p:spTree>
    <p:extLst>
      <p:ext uri="{BB962C8B-B14F-4D97-AF65-F5344CB8AC3E}">
        <p14:creationId xmlns:p14="http://schemas.microsoft.com/office/powerpoint/2010/main" val="1214657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EF3524-08C4-407E-BE53-F30717FC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BEB7A1-9D75-4DB0-ADDD-557044D91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感興趣色彩</a:t>
            </a:r>
            <a:endParaRPr lang="en-US" altLang="zh-TW" dirty="0"/>
          </a:p>
          <a:p>
            <a:r>
              <a:rPr lang="zh-TW" altLang="en-US" dirty="0"/>
              <a:t>立方體寬度為</a:t>
            </a:r>
            <a:r>
              <a:rPr lang="en-US" altLang="zh-TW" dirty="0"/>
              <a:t>w</a:t>
            </a:r>
          </a:p>
          <a:p>
            <a:r>
              <a:rPr lang="zh-TW" altLang="en-US" dirty="0"/>
              <a:t>中心點為</a:t>
            </a:r>
            <a:r>
              <a:rPr lang="en-US" altLang="zh-TW" dirty="0"/>
              <a:t>a1,a2,a3…an</a:t>
            </a:r>
          </a:p>
          <a:p>
            <a:r>
              <a:rPr lang="zh-TW" altLang="en-US" dirty="0"/>
              <a:t>轉移函數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5DD4275-21A4-4E29-84CC-FCBFCFA32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33" y="4162884"/>
            <a:ext cx="9990667" cy="180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8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BE262-DBFD-46F0-ADC3-12F00179B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80659A-FF51-41C8-A7B2-1E459D996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球體半徑為</a:t>
            </a:r>
            <a:r>
              <a:rPr lang="en-US" altLang="zh-TW" dirty="0"/>
              <a:t>R0</a:t>
            </a:r>
          </a:p>
          <a:p>
            <a:r>
              <a:rPr lang="zh-TW" altLang="en-US" dirty="0"/>
              <a:t>中心點為</a:t>
            </a:r>
            <a:r>
              <a:rPr lang="en-US" altLang="zh-TW" dirty="0"/>
              <a:t>a1,a2,a3…an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96C4387-AA7F-4C8A-A287-5BDF1F825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78120"/>
            <a:ext cx="9279467" cy="181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89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2CC028-4BF6-448D-ABB2-E400F590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分割出草莓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5D9333-73E1-4DBF-AF88-EAB104D38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感興趣色彩</a:t>
            </a:r>
            <a:endParaRPr lang="en-US" altLang="zh-TW" dirty="0"/>
          </a:p>
          <a:p>
            <a:r>
              <a:rPr lang="zh-TW" altLang="en-US" dirty="0"/>
              <a:t>中心點</a:t>
            </a:r>
            <a:r>
              <a:rPr lang="en-US" altLang="zh-TW" dirty="0"/>
              <a:t>(0.68630,0.1608,0.1922)</a:t>
            </a:r>
          </a:p>
          <a:p>
            <a:r>
              <a:rPr lang="zh-TW" altLang="en-US" dirty="0"/>
              <a:t>立方體寬度</a:t>
            </a:r>
            <a:r>
              <a:rPr lang="en-US" altLang="zh-TW" dirty="0"/>
              <a:t>W=0.2549</a:t>
            </a:r>
          </a:p>
          <a:p>
            <a:r>
              <a:rPr lang="zh-TW" altLang="en-US" dirty="0"/>
              <a:t>球體半徑</a:t>
            </a:r>
            <a:r>
              <a:rPr lang="en-US" altLang="zh-TW" dirty="0"/>
              <a:t>R0=0.1765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9F3B30-C95D-43E3-926B-79028B14D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40" y="1930400"/>
            <a:ext cx="3821462" cy="385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76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8C3DB6-5E50-4C57-959A-A932DF21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C99366-25BB-4F1F-ACCC-8433AAC5D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60E0E7-D353-40CE-BCBE-36FDC5FF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12" y="2228052"/>
            <a:ext cx="3280654" cy="32370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6A34E49-C651-488B-9CB9-EED6188C7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805" y="2228052"/>
            <a:ext cx="3243244" cy="32370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5C0F258-5388-4856-8233-B3E7B841B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989" y="2228052"/>
            <a:ext cx="3280654" cy="325575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E03876A-6C26-4CDF-9A69-6C95D4335919}"/>
              </a:ext>
            </a:extLst>
          </p:cNvPr>
          <p:cNvSpPr txBox="1"/>
          <p:nvPr/>
        </p:nvSpPr>
        <p:spPr>
          <a:xfrm>
            <a:off x="1354666" y="5682891"/>
            <a:ext cx="187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立方體色彩切割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D435E85-02E5-4CA1-9626-EA5A6ABDAEEE}"/>
              </a:ext>
            </a:extLst>
          </p:cNvPr>
          <p:cNvSpPr txBox="1"/>
          <p:nvPr/>
        </p:nvSpPr>
        <p:spPr>
          <a:xfrm>
            <a:off x="5207000" y="563151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球體色彩切割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6AE4A9F-B101-4A5E-BE21-8F68948F208A}"/>
              </a:ext>
            </a:extLst>
          </p:cNvPr>
          <p:cNvSpPr txBox="1"/>
          <p:nvPr/>
        </p:nvSpPr>
        <p:spPr>
          <a:xfrm>
            <a:off x="8746066" y="5682891"/>
            <a:ext cx="123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全彩影像</a:t>
            </a: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7D0EB2B5-3764-4505-AFF0-9B35B8F0679C}"/>
              </a:ext>
            </a:extLst>
          </p:cNvPr>
          <p:cNvSpPr/>
          <p:nvPr/>
        </p:nvSpPr>
        <p:spPr>
          <a:xfrm>
            <a:off x="924163" y="3491370"/>
            <a:ext cx="467394" cy="4318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F77B2684-6429-4DF9-8F36-3DD2CF2C0695}"/>
              </a:ext>
            </a:extLst>
          </p:cNvPr>
          <p:cNvSpPr/>
          <p:nvPr/>
        </p:nvSpPr>
        <p:spPr>
          <a:xfrm>
            <a:off x="2218266" y="2694660"/>
            <a:ext cx="601133" cy="609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CA3E84-04BC-4BC4-9579-543A0C13EB2F}"/>
              </a:ext>
            </a:extLst>
          </p:cNvPr>
          <p:cNvSpPr/>
          <p:nvPr/>
        </p:nvSpPr>
        <p:spPr>
          <a:xfrm>
            <a:off x="5588000" y="2641600"/>
            <a:ext cx="626533" cy="65193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52412128-92AD-4F4D-ADDB-FDAF9EC2D767}"/>
              </a:ext>
            </a:extLst>
          </p:cNvPr>
          <p:cNvSpPr/>
          <p:nvPr/>
        </p:nvSpPr>
        <p:spPr>
          <a:xfrm>
            <a:off x="4351865" y="3491370"/>
            <a:ext cx="550334" cy="491067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3009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44611F-B7E3-4A8A-B13D-E41C61CD7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色調與色彩之修正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8BC6D4-84C0-44DD-9EDC-4CC094C79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常用在圖片的增強和彩色的印製</a:t>
            </a:r>
            <a:endParaRPr lang="en-US" altLang="zh-TW" dirty="0"/>
          </a:p>
          <a:p>
            <a:r>
              <a:rPr lang="zh-TW" altLang="en-US" dirty="0"/>
              <a:t>影像色調範圍</a:t>
            </a:r>
            <a:endParaRPr lang="en-US" altLang="zh-TW" dirty="0"/>
          </a:p>
          <a:p>
            <a:r>
              <a:rPr lang="zh-TW" altLang="en-US" dirty="0"/>
              <a:t>高調影像  影像大部分資訊集中在高強度</a:t>
            </a:r>
            <a:endParaRPr lang="en-US" altLang="zh-TW" dirty="0"/>
          </a:p>
          <a:p>
            <a:r>
              <a:rPr lang="zh-TW" altLang="en-US" dirty="0"/>
              <a:t>低調影像 影像大部分資訊集中在低強度</a:t>
            </a:r>
            <a:endParaRPr lang="en-US" altLang="zh-TW" dirty="0"/>
          </a:p>
          <a:p>
            <a:r>
              <a:rPr lang="zh-TW" altLang="en-US" dirty="0"/>
              <a:t>中調影像 影像介於高調和低調間</a:t>
            </a:r>
          </a:p>
        </p:txBody>
      </p:sp>
    </p:spTree>
    <p:extLst>
      <p:ext uri="{BB962C8B-B14F-4D97-AF65-F5344CB8AC3E}">
        <p14:creationId xmlns:p14="http://schemas.microsoft.com/office/powerpoint/2010/main" val="2649594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56E03-3DA4-4671-BF98-D47E61E3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色調修正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C133AB2-CCA1-4810-A6A3-F995FDCE8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1956" y="1825625"/>
            <a:ext cx="3543795" cy="35735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7A14119-D54A-424A-887A-A0DBBD093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635" y="1825625"/>
            <a:ext cx="3543795" cy="357237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F274A92-1752-4638-A5C2-E9F86CF4A743}"/>
              </a:ext>
            </a:extLst>
          </p:cNvPr>
          <p:cNvSpPr txBox="1"/>
          <p:nvPr/>
        </p:nvSpPr>
        <p:spPr>
          <a:xfrm>
            <a:off x="1752600" y="56896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單調影像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5505CA-C63C-4939-89F9-5368C8235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885" y="3708400"/>
            <a:ext cx="1695616" cy="181026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F834F4E-B7C2-405F-9CE5-5BB3774C4859}"/>
              </a:ext>
            </a:extLst>
          </p:cNvPr>
          <p:cNvSpPr txBox="1"/>
          <p:nvPr/>
        </p:nvSpPr>
        <p:spPr>
          <a:xfrm>
            <a:off x="7806267" y="56896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高對比影像</a:t>
            </a:r>
          </a:p>
        </p:txBody>
      </p:sp>
    </p:spTree>
    <p:extLst>
      <p:ext uri="{BB962C8B-B14F-4D97-AF65-F5344CB8AC3E}">
        <p14:creationId xmlns:p14="http://schemas.microsoft.com/office/powerpoint/2010/main" val="708393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FDA5F6-C42F-46E1-92C8-7B46D3F8C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色調修正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D41F0C-CF99-4B2E-A489-03C5138C1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A982380-EB11-467C-A6AA-0147CFCA5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90" y="2287734"/>
            <a:ext cx="3085894" cy="31054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B0B8874-FA25-42B1-B351-A5CD2B584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207" y="3769822"/>
            <a:ext cx="1504726" cy="162337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3B83365-D758-47E0-88FB-525D37A173BC}"/>
              </a:ext>
            </a:extLst>
          </p:cNvPr>
          <p:cNvSpPr txBox="1"/>
          <p:nvPr/>
        </p:nvSpPr>
        <p:spPr>
          <a:xfrm>
            <a:off x="1659467" y="565573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高強度影像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8C5D67C-2653-45FE-B513-67A5727D9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239" y="2287734"/>
            <a:ext cx="3192777" cy="319277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C2EAD63-3EEC-4940-8326-2115BED865F4}"/>
              </a:ext>
            </a:extLst>
          </p:cNvPr>
          <p:cNvSpPr txBox="1"/>
          <p:nvPr/>
        </p:nvSpPr>
        <p:spPr>
          <a:xfrm>
            <a:off x="8170333" y="575795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低強度影像</a:t>
            </a:r>
          </a:p>
        </p:txBody>
      </p:sp>
    </p:spTree>
    <p:extLst>
      <p:ext uri="{BB962C8B-B14F-4D97-AF65-F5344CB8AC3E}">
        <p14:creationId xmlns:p14="http://schemas.microsoft.com/office/powerpoint/2010/main" val="4085885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9FA54-D372-447F-BB9A-AD2A983D8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色調修正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E9CD2D-62D3-4A6B-B604-A519AEAA2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375CC1-701C-4E24-AF87-B49A9D239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164" y="2209799"/>
            <a:ext cx="3100703" cy="310070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76A3DAA-5C87-49CB-878C-51B113F7CB33}"/>
              </a:ext>
            </a:extLst>
          </p:cNvPr>
          <p:cNvSpPr txBox="1"/>
          <p:nvPr/>
        </p:nvSpPr>
        <p:spPr>
          <a:xfrm>
            <a:off x="1921933" y="5571067"/>
            <a:ext cx="140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低強度影像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CBF21C-FB86-4F5F-85EA-4601B541D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76" y="3895733"/>
            <a:ext cx="1245566" cy="133087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C8988BF-22F7-47B7-926B-15D75641B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852" y="2209799"/>
            <a:ext cx="3100703" cy="314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47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58EA79-07FD-4914-BAFF-AC1A516F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色彩修正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F7654A-60F5-4F57-AB74-9B260BEFA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由光譜分析判斷色彩成分</a:t>
            </a:r>
            <a:endParaRPr lang="en-US" altLang="zh-TW" dirty="0"/>
          </a:p>
          <a:p>
            <a:r>
              <a:rPr lang="zh-TW" altLang="en-US" dirty="0"/>
              <a:t>人類較敏感的顏色也可以當作判斷依據</a:t>
            </a:r>
            <a:r>
              <a:rPr lang="en-US" altLang="zh-TW" dirty="0"/>
              <a:t>(</a:t>
            </a:r>
            <a:r>
              <a:rPr lang="zh-TW" altLang="en-US" dirty="0"/>
              <a:t>人類皮膚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加強色彩的方法</a:t>
            </a:r>
            <a:endParaRPr lang="en-US" altLang="zh-TW" dirty="0"/>
          </a:p>
          <a:p>
            <a:pPr lvl="1"/>
            <a:r>
              <a:rPr lang="zh-TW" altLang="en-US" dirty="0"/>
              <a:t>減少影像中的互補色彩  </a:t>
            </a:r>
            <a:endParaRPr lang="en-US" altLang="zh-TW" dirty="0"/>
          </a:p>
          <a:p>
            <a:pPr lvl="1"/>
            <a:r>
              <a:rPr lang="zh-TW" altLang="en-US" dirty="0"/>
              <a:t>提高或減少兩個相鄰色彩比例</a:t>
            </a:r>
          </a:p>
        </p:txBody>
      </p:sp>
    </p:spTree>
    <p:extLst>
      <p:ext uri="{BB962C8B-B14F-4D97-AF65-F5344CB8AC3E}">
        <p14:creationId xmlns:p14="http://schemas.microsoft.com/office/powerpoint/2010/main" val="2297965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416603-268A-498D-8D13-2D4692B40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人眼錐狀體色彩的三個感應類別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8116FA-51AA-49E3-8549-E2CB763E9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65%</a:t>
            </a:r>
            <a:r>
              <a:rPr lang="zh-TW" altLang="en-US" dirty="0"/>
              <a:t>可感應紅光</a:t>
            </a:r>
            <a:endParaRPr lang="en-US" altLang="zh-TW" dirty="0"/>
          </a:p>
          <a:p>
            <a:r>
              <a:rPr lang="en-US" altLang="zh-TW" dirty="0"/>
              <a:t>33%</a:t>
            </a:r>
            <a:r>
              <a:rPr lang="zh-TW" altLang="en-US" dirty="0"/>
              <a:t>可感應綠光</a:t>
            </a:r>
            <a:endParaRPr lang="en-US" altLang="zh-TW" dirty="0"/>
          </a:p>
          <a:p>
            <a:r>
              <a:rPr lang="en-US" altLang="zh-TW" dirty="0"/>
              <a:t>2%</a:t>
            </a:r>
            <a:r>
              <a:rPr lang="zh-TW" altLang="en-US" dirty="0"/>
              <a:t>可感應藍光</a:t>
            </a:r>
            <a:endParaRPr lang="en-US" altLang="zh-TW" dirty="0"/>
          </a:p>
          <a:p>
            <a:r>
              <a:rPr lang="zh-TW" altLang="en-US" dirty="0"/>
              <a:t>將紅綠藍定義為三原色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A25C69-5098-46A1-AB41-1FF505F85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267" y="1690688"/>
            <a:ext cx="5213826" cy="383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52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22E337-7F1D-4910-B4CF-73B20E43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色彩修正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71366F0-59BF-45E1-BC5E-8797CE667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42066"/>
            <a:ext cx="2416343" cy="316496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13ED1BF-0A74-4855-BE07-93240FD78434}"/>
              </a:ext>
            </a:extLst>
          </p:cNvPr>
          <p:cNvSpPr txBox="1"/>
          <p:nvPr/>
        </p:nvSpPr>
        <p:spPr>
          <a:xfrm>
            <a:off x="1176867" y="5596467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原始影像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B503FD-AC5D-4D3B-B2F6-F7C4DC6FE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972" y="2142066"/>
            <a:ext cx="1724157" cy="23058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CDA28A1-C561-4897-B127-D3286D314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108" y="2142066"/>
            <a:ext cx="1771530" cy="23058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2E39049-4F8B-46FC-80DA-7D525BD09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411" y="2142065"/>
            <a:ext cx="1844895" cy="23904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442E14A-5E84-4C73-B285-D8A863561B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1919" y="2142064"/>
            <a:ext cx="1844895" cy="238450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78D284C-F08A-40EB-B7D9-4BB933848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6574" y="5307031"/>
            <a:ext cx="1004952" cy="107978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EF09EA5-E592-472D-BEFC-525374AB88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483" y="5303018"/>
            <a:ext cx="930853" cy="10842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A6BD787-939D-4F1E-BAD3-AED7D97DD7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8899" y="5290098"/>
            <a:ext cx="930853" cy="107978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E10B8E4-7C5F-4949-84BD-6819F474E3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5276" y="5334858"/>
            <a:ext cx="958286" cy="1084232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4B4762-D51A-4D98-BD3E-CD4BB92534AD}"/>
              </a:ext>
            </a:extLst>
          </p:cNvPr>
          <p:cNvSpPr txBox="1"/>
          <p:nvPr/>
        </p:nvSpPr>
        <p:spPr>
          <a:xfrm>
            <a:off x="4126574" y="4783667"/>
            <a:ext cx="113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紫色加重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D42C34C-6AF1-431F-AEEA-CEB45CCCD5FC}"/>
              </a:ext>
            </a:extLst>
          </p:cNvPr>
          <p:cNvSpPr txBox="1"/>
          <p:nvPr/>
        </p:nvSpPr>
        <p:spPr>
          <a:xfrm>
            <a:off x="6236615" y="4799243"/>
            <a:ext cx="113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紫色變弱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E18191-8204-4091-B464-A0A603459DD2}"/>
              </a:ext>
            </a:extLst>
          </p:cNvPr>
          <p:cNvSpPr txBox="1"/>
          <p:nvPr/>
        </p:nvSpPr>
        <p:spPr>
          <a:xfrm>
            <a:off x="8124478" y="4799243"/>
            <a:ext cx="113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青色加重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04EF35E-2E13-41C0-A930-1CFAAC69F944}"/>
              </a:ext>
            </a:extLst>
          </p:cNvPr>
          <p:cNvSpPr txBox="1"/>
          <p:nvPr/>
        </p:nvSpPr>
        <p:spPr>
          <a:xfrm>
            <a:off x="10234519" y="4799243"/>
            <a:ext cx="113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青色變弱</a:t>
            </a:r>
          </a:p>
        </p:txBody>
      </p:sp>
    </p:spTree>
    <p:extLst>
      <p:ext uri="{BB962C8B-B14F-4D97-AF65-F5344CB8AC3E}">
        <p14:creationId xmlns:p14="http://schemas.microsoft.com/office/powerpoint/2010/main" val="1543548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22A84-6AB4-4E73-9228-61221844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Part5 </a:t>
            </a:r>
            <a:r>
              <a:rPr lang="zh-TW" altLang="en-US" dirty="0"/>
              <a:t>彩色影像平滑化與銳化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359EEA-FCDB-4989-839A-43B611CBD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灰階影像的平滑化可視為空間濾波運算</a:t>
            </a:r>
            <a:endParaRPr lang="en-US" altLang="zh-TW" dirty="0"/>
          </a:p>
          <a:p>
            <a:pPr lvl="1"/>
            <a:r>
              <a:rPr lang="zh-TW" altLang="en-US" dirty="0"/>
              <a:t>其中濾波遮罩有相同的值</a:t>
            </a:r>
            <a:endParaRPr lang="en-US" altLang="zh-TW" dirty="0"/>
          </a:p>
          <a:p>
            <a:pPr lvl="1"/>
            <a:r>
              <a:rPr lang="zh-TW" altLang="en-US" dirty="0"/>
              <a:t>隨著遮罩滑過要平滑的影像</a:t>
            </a:r>
            <a:endParaRPr lang="en-US" altLang="zh-TW" dirty="0"/>
          </a:p>
          <a:p>
            <a:pPr lvl="1"/>
            <a:r>
              <a:rPr lang="zh-TW" altLang="en-US" dirty="0"/>
              <a:t>期望欲平滑的影像中每個像素，以遮罩鄰域像素的平均來取代</a:t>
            </a:r>
          </a:p>
        </p:txBody>
      </p:sp>
    </p:spTree>
    <p:extLst>
      <p:ext uri="{BB962C8B-B14F-4D97-AF65-F5344CB8AC3E}">
        <p14:creationId xmlns:p14="http://schemas.microsoft.com/office/powerpoint/2010/main" val="1709570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78D4C3-3BB0-40CF-98A4-0CEB6516B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平滑化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1F4AB3-A2FA-4548-A4EE-5F2EFD773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將成分向量取代純量強度值可以推廣到全彩影像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67190A-A19B-4921-B8D6-449EC8407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18934"/>
            <a:ext cx="4658375" cy="187668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9ADF1C1-B92D-43C5-8CA9-995F768B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272" y="2601526"/>
            <a:ext cx="5628623" cy="308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7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D18CA9-A170-4B21-B422-947B2E29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令</a:t>
            </a:r>
            <a:r>
              <a:rPr lang="en-US" altLang="zh-TW" dirty="0" err="1"/>
              <a:t>Sxy</a:t>
            </a:r>
            <a:r>
              <a:rPr lang="zh-TW" altLang="en-US" dirty="0"/>
              <a:t>表一組在</a:t>
            </a:r>
            <a:r>
              <a:rPr lang="en-US" altLang="zh-TW" dirty="0"/>
              <a:t>RGB</a:t>
            </a:r>
            <a:r>
              <a:rPr lang="zh-TW" altLang="en-US" dirty="0"/>
              <a:t>中位置</a:t>
            </a:r>
            <a:r>
              <a:rPr lang="en-US" altLang="zh-TW" dirty="0"/>
              <a:t>(</a:t>
            </a:r>
            <a:r>
              <a:rPr lang="en-US" altLang="zh-TW" dirty="0" err="1"/>
              <a:t>x,y</a:t>
            </a:r>
            <a:r>
              <a:rPr lang="en-US" altLang="zh-TW" dirty="0"/>
              <a:t>)</a:t>
            </a:r>
            <a:r>
              <a:rPr lang="zh-TW" altLang="en-US" dirty="0"/>
              <a:t>的鄰域集合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83EC99-648A-4587-85A2-1088EC6D3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成分向量的平均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使用向量相加的特性得到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平滑化可以一個彩色接著一個執行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01D64BC-1BE0-45CC-9FF4-A02365C8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889" y="1690688"/>
            <a:ext cx="4028912" cy="12108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18C8D36-41C9-415D-B88E-1E8652660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481" y="3258112"/>
            <a:ext cx="2557243" cy="319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89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B1F612-FCC9-4EA4-94C0-0B8D12114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平滑化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A87324D-B0FD-4928-9B4E-ED8A7B121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624" y="2398525"/>
            <a:ext cx="3167244" cy="311732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C51794C-2694-4FF2-BF6B-09BA8EA58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080" y="2398525"/>
            <a:ext cx="3167244" cy="316164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9835BF6-8E9F-41B6-A1F7-CE8970415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496" y="2398524"/>
            <a:ext cx="3167244" cy="319019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8851C8F-77E3-4F3D-B9FC-701FDD3EBCE1}"/>
              </a:ext>
            </a:extLst>
          </p:cNvPr>
          <p:cNvSpPr txBox="1"/>
          <p:nvPr/>
        </p:nvSpPr>
        <p:spPr>
          <a:xfrm>
            <a:off x="1549400" y="5869001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紅色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83B0964-0795-4058-A7A5-C07A6E08DD9C}"/>
              </a:ext>
            </a:extLst>
          </p:cNvPr>
          <p:cNvSpPr txBox="1"/>
          <p:nvPr/>
        </p:nvSpPr>
        <p:spPr>
          <a:xfrm>
            <a:off x="5782734" y="5850467"/>
            <a:ext cx="121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綠色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0E91DD1-8805-4354-A53C-ED58D06B652D}"/>
              </a:ext>
            </a:extLst>
          </p:cNvPr>
          <p:cNvSpPr txBox="1"/>
          <p:nvPr/>
        </p:nvSpPr>
        <p:spPr>
          <a:xfrm>
            <a:off x="9262533" y="5835135"/>
            <a:ext cx="127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藍色</a:t>
            </a:r>
          </a:p>
        </p:txBody>
      </p:sp>
    </p:spTree>
    <p:extLst>
      <p:ext uri="{BB962C8B-B14F-4D97-AF65-F5344CB8AC3E}">
        <p14:creationId xmlns:p14="http://schemas.microsoft.com/office/powerpoint/2010/main" val="966322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5998E3-1829-4330-AF2A-17765B67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34B57D-6966-4316-8077-0FC07BC68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1142EB7-1B6C-4A8C-A288-D0D3691FD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073" y="2373105"/>
            <a:ext cx="3282429" cy="32563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71FC6C2-E3EC-4353-B6D1-1CA993C7A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108" y="2373105"/>
            <a:ext cx="3282429" cy="33034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8D99267-D77C-4518-A9D9-0BBF0182646D}"/>
              </a:ext>
            </a:extLst>
          </p:cNvPr>
          <p:cNvSpPr txBox="1"/>
          <p:nvPr/>
        </p:nvSpPr>
        <p:spPr>
          <a:xfrm>
            <a:off x="7868873" y="5897461"/>
            <a:ext cx="125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平滑化</a:t>
            </a:r>
          </a:p>
        </p:txBody>
      </p:sp>
    </p:spTree>
    <p:extLst>
      <p:ext uri="{BB962C8B-B14F-4D97-AF65-F5344CB8AC3E}">
        <p14:creationId xmlns:p14="http://schemas.microsoft.com/office/powerpoint/2010/main" val="789735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816D66-0572-46A1-9AE4-C2730FF7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HIS</a:t>
            </a:r>
            <a:r>
              <a:rPr lang="zh-TW" altLang="en-US" dirty="0"/>
              <a:t>表示的強度成分對影像平滑化處理較有效率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817D7D-5DB8-47F2-B07D-530F5A91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色調飽和度成分不動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強度成分平滑化後轉換成</a:t>
            </a:r>
            <a:r>
              <a:rPr lang="en-US" altLang="zh-TW" dirty="0"/>
              <a:t>RGB</a:t>
            </a:r>
            <a:r>
              <a:rPr lang="zh-TW" altLang="en-US" dirty="0"/>
              <a:t>影像</a:t>
            </a:r>
          </a:p>
        </p:txBody>
      </p:sp>
    </p:spTree>
    <p:extLst>
      <p:ext uri="{BB962C8B-B14F-4D97-AF65-F5344CB8AC3E}">
        <p14:creationId xmlns:p14="http://schemas.microsoft.com/office/powerpoint/2010/main" val="1120060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F7EAAD-3232-47B4-B5AC-11ED56BB8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B65582-FAC4-4486-BEFC-7CD2338AD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2222BE2-B239-43E2-8566-83341495D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45" y="1991939"/>
            <a:ext cx="3401853" cy="344468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BF11C13-C7CA-4F3F-B9FD-F4335EB1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695" y="2015031"/>
            <a:ext cx="3540610" cy="33674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1BE8EFB-6C52-413D-A508-926432548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001" y="2083484"/>
            <a:ext cx="3401853" cy="333479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1E79548-0BF6-442E-8458-5E83E29D7938}"/>
              </a:ext>
            </a:extLst>
          </p:cNvPr>
          <p:cNvSpPr txBox="1"/>
          <p:nvPr/>
        </p:nvSpPr>
        <p:spPr>
          <a:xfrm>
            <a:off x="1481667" y="5799667"/>
            <a:ext cx="122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色調成分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3CFEF79-033D-4EB6-80AE-52E4D5E30B26}"/>
              </a:ext>
            </a:extLst>
          </p:cNvPr>
          <p:cNvSpPr txBox="1"/>
          <p:nvPr/>
        </p:nvSpPr>
        <p:spPr>
          <a:xfrm>
            <a:off x="5338233" y="5783237"/>
            <a:ext cx="153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飽和度成分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A1972B8-5C92-4A67-ACCD-5BAF7E4A19F7}"/>
              </a:ext>
            </a:extLst>
          </p:cNvPr>
          <p:cNvSpPr txBox="1"/>
          <p:nvPr/>
        </p:nvSpPr>
        <p:spPr>
          <a:xfrm>
            <a:off x="9398000" y="5791703"/>
            <a:ext cx="1583266" cy="37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強度成分</a:t>
            </a:r>
          </a:p>
        </p:txBody>
      </p:sp>
    </p:spTree>
    <p:extLst>
      <p:ext uri="{BB962C8B-B14F-4D97-AF65-F5344CB8AC3E}">
        <p14:creationId xmlns:p14="http://schemas.microsoft.com/office/powerpoint/2010/main" val="2955767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02E938-D0CB-4639-BD6D-A1FDE701B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6AA9762-E182-444A-AC72-A1672ED42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022" y="1930400"/>
            <a:ext cx="3565820" cy="365625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093AC9F-4F09-45A9-BAAF-E5A63EF16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397" y="1837163"/>
            <a:ext cx="3662787" cy="365625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74BCB0E-F519-4385-84BB-7C52CB82B8F2}"/>
              </a:ext>
            </a:extLst>
          </p:cNvPr>
          <p:cNvSpPr txBox="1"/>
          <p:nvPr/>
        </p:nvSpPr>
        <p:spPr>
          <a:xfrm>
            <a:off x="5834542" y="5740400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HSI</a:t>
            </a:r>
            <a:r>
              <a:rPr lang="zh-TW" altLang="en-US" dirty="0"/>
              <a:t>平滑化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2FD8382-AAC1-4377-AE7A-CABA4153B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75" y="1837163"/>
            <a:ext cx="3688962" cy="365625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199CDBE-A4FF-4E4D-B47A-6C09D5350E98}"/>
              </a:ext>
            </a:extLst>
          </p:cNvPr>
          <p:cNvSpPr txBox="1"/>
          <p:nvPr/>
        </p:nvSpPr>
        <p:spPr>
          <a:xfrm>
            <a:off x="9135533" y="5740400"/>
            <a:ext cx="189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RGB-HSI</a:t>
            </a:r>
            <a:r>
              <a:rPr lang="zh-TW" altLang="en-US" dirty="0"/>
              <a:t>的差異</a:t>
            </a:r>
          </a:p>
        </p:txBody>
      </p:sp>
    </p:spTree>
    <p:extLst>
      <p:ext uri="{BB962C8B-B14F-4D97-AF65-F5344CB8AC3E}">
        <p14:creationId xmlns:p14="http://schemas.microsoft.com/office/powerpoint/2010/main" val="2184234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259839-351E-4DEA-BFBA-28CF4DB50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銳化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71082E-E648-4355-9E6F-A916CD3C1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影像銳化的工具為拉普拉斯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dirty="0"/>
              <a:t>RGB</a:t>
            </a:r>
            <a:r>
              <a:rPr lang="zh-TW" altLang="en-US" dirty="0"/>
              <a:t>色彩系統中，向量</a:t>
            </a:r>
            <a:r>
              <a:rPr lang="en-US" altLang="zh-TW" dirty="0"/>
              <a:t>C</a:t>
            </a:r>
            <a:r>
              <a:rPr lang="zh-TW" altLang="en-US" dirty="0"/>
              <a:t>的拉普拉斯為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所以可知全彩影像可以藉由個別計算每一成分影像來組合而成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0CD54D-3AC6-4396-8AD9-FDD782854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53" y="2886683"/>
            <a:ext cx="3650115" cy="154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23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BEB155-8A06-4020-959E-ECC06A63B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E0F0AC-5CAD-439C-BEC3-590AD4F33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三原色相加可產生光的不同顏色</a:t>
            </a:r>
            <a:endParaRPr lang="en-US" altLang="zh-TW" dirty="0"/>
          </a:p>
          <a:p>
            <a:r>
              <a:rPr lang="zh-TW" altLang="en-US" dirty="0"/>
              <a:t>紫色  青色  黃色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顏料原色定義</a:t>
            </a:r>
            <a:endParaRPr lang="en-US" altLang="zh-TW" dirty="0"/>
          </a:p>
          <a:p>
            <a:r>
              <a:rPr lang="zh-TW" altLang="en-US" dirty="0"/>
              <a:t>是以淺去光的顏色而呈現出的色彩</a:t>
            </a:r>
            <a:endParaRPr lang="en-US" altLang="zh-TW" dirty="0"/>
          </a:p>
          <a:p>
            <a:r>
              <a:rPr lang="zh-TW" altLang="en-US" dirty="0"/>
              <a:t>洋紅  青色  黃色 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C7C2B7-09ED-47F1-896C-73289EDDF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672" y="1824042"/>
            <a:ext cx="2828789" cy="4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96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3D73D1-BEB8-43D2-9476-A6F2FECB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銳化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F1FE0C4-C4A3-4E8A-AA26-DE569EA39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039" y="2063749"/>
            <a:ext cx="3155298" cy="31273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9139366-69B6-40AC-A818-1D3602EB2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28" y="2058240"/>
            <a:ext cx="3076940" cy="31328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FC382FC-9B68-4C73-B135-FFE849611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859" y="2058240"/>
            <a:ext cx="3206021" cy="323464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E3C4711-FF99-4F7C-9782-87D3BF2736E2}"/>
              </a:ext>
            </a:extLst>
          </p:cNvPr>
          <p:cNvSpPr txBox="1"/>
          <p:nvPr/>
        </p:nvSpPr>
        <p:spPr>
          <a:xfrm>
            <a:off x="1279088" y="557106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RGB</a:t>
            </a:r>
            <a:r>
              <a:rPr lang="zh-TW" altLang="en-US" dirty="0"/>
              <a:t>影像銳化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7548C27-0A70-41A1-B44F-AA5734DDD59B}"/>
              </a:ext>
            </a:extLst>
          </p:cNvPr>
          <p:cNvSpPr txBox="1"/>
          <p:nvPr/>
        </p:nvSpPr>
        <p:spPr>
          <a:xfrm>
            <a:off x="4902200" y="5571067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處理</a:t>
            </a:r>
            <a:r>
              <a:rPr lang="en-US" altLang="zh-TW" dirty="0"/>
              <a:t>HIS</a:t>
            </a:r>
            <a:r>
              <a:rPr lang="zh-TW" altLang="en-US" dirty="0"/>
              <a:t>強度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4E09F0-0058-46A5-B443-7391021753A7}"/>
              </a:ext>
            </a:extLst>
          </p:cNvPr>
          <p:cNvSpPr txBox="1"/>
          <p:nvPr/>
        </p:nvSpPr>
        <p:spPr>
          <a:xfrm>
            <a:off x="8822267" y="5571067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RGB</a:t>
            </a:r>
            <a:r>
              <a:rPr lang="zh-TW" altLang="en-US" dirty="0"/>
              <a:t>影像</a:t>
            </a:r>
          </a:p>
        </p:txBody>
      </p:sp>
    </p:spTree>
    <p:extLst>
      <p:ext uri="{BB962C8B-B14F-4D97-AF65-F5344CB8AC3E}">
        <p14:creationId xmlns:p14="http://schemas.microsoft.com/office/powerpoint/2010/main" val="2414928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3A44D8-DB82-43D5-ACE6-524B771B2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01C6CE-73D6-4352-9CDC-BE68314AB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09470"/>
            <a:ext cx="10515600" cy="4351338"/>
          </a:xfrm>
        </p:spPr>
        <p:txBody>
          <a:bodyPr/>
          <a:lstStyle/>
          <a:p>
            <a:r>
              <a:rPr lang="en-US" altLang="zh-TW" dirty="0"/>
              <a:t>HIS</a:t>
            </a:r>
            <a:r>
              <a:rPr lang="zh-TW" altLang="en-US" dirty="0"/>
              <a:t>只對強度影像處理，色調跟飽和度皆不改變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B297A8-2759-4D6B-ADEB-C50DDE9D7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837" y="2841334"/>
            <a:ext cx="3335629" cy="333562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64EDEFB-48C2-4CED-8F8C-45D8EAA11831}"/>
              </a:ext>
            </a:extLst>
          </p:cNvPr>
          <p:cNvSpPr txBox="1"/>
          <p:nvPr/>
        </p:nvSpPr>
        <p:spPr>
          <a:xfrm>
            <a:off x="5731932" y="5539098"/>
            <a:ext cx="19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RGB-HIS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097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6E5313-2815-4F8F-A87F-74A15C74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彩色影像中的雜訊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F72F2A-793B-4CE2-8462-47B4E8C7E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通常彩色影像的雜訊在每個色彩通道有相同特性</a:t>
            </a:r>
            <a:endParaRPr lang="en-US" altLang="zh-TW" dirty="0"/>
          </a:p>
          <a:p>
            <a:r>
              <a:rPr lang="zh-TW" altLang="en-US" dirty="0"/>
              <a:t>雜訊成分在不同色彩通道有不同影響</a:t>
            </a:r>
            <a:endParaRPr lang="en-US" altLang="zh-TW" dirty="0"/>
          </a:p>
          <a:p>
            <a:r>
              <a:rPr lang="zh-TW" altLang="en-US" dirty="0"/>
              <a:t>特定通道的電子元件工作不正常</a:t>
            </a:r>
            <a:endParaRPr lang="en-US" altLang="zh-TW" dirty="0"/>
          </a:p>
          <a:p>
            <a:r>
              <a:rPr lang="zh-TW" altLang="en-US" dirty="0"/>
              <a:t>每一個色彩通道亮度有相對強度上的差異</a:t>
            </a:r>
          </a:p>
        </p:txBody>
      </p:sp>
    </p:spTree>
    <p:extLst>
      <p:ext uri="{BB962C8B-B14F-4D97-AF65-F5344CB8AC3E}">
        <p14:creationId xmlns:p14="http://schemas.microsoft.com/office/powerpoint/2010/main" val="3845267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8B9EBB-74A2-4DBD-9F27-9578E1D4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EA3E068-501F-4F42-9D2B-E2B62AA86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124" y="1927224"/>
            <a:ext cx="3527181" cy="35337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D3F32C1-3A29-47E2-9531-2EA334F39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163" y="1927223"/>
            <a:ext cx="3487797" cy="35337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FC4980E-FE01-4810-BBD6-B4D2AE1FF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818" y="1927222"/>
            <a:ext cx="3513848" cy="353377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91FD54F-0F29-4A55-982D-9003459C49E1}"/>
              </a:ext>
            </a:extLst>
          </p:cNvPr>
          <p:cNvSpPr txBox="1"/>
          <p:nvPr/>
        </p:nvSpPr>
        <p:spPr>
          <a:xfrm>
            <a:off x="1202266" y="5621867"/>
            <a:ext cx="19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高斯雜訊破壞之紅色成分影像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8AF95E2-9D0C-4C35-9B56-E413202B7FE2}"/>
              </a:ext>
            </a:extLst>
          </p:cNvPr>
          <p:cNvSpPr txBox="1"/>
          <p:nvPr/>
        </p:nvSpPr>
        <p:spPr>
          <a:xfrm>
            <a:off x="5130800" y="5663131"/>
            <a:ext cx="19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高斯雜訊破壞之綠色成分影像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1ED96E9-C5C8-496D-8874-A39F211734BC}"/>
              </a:ext>
            </a:extLst>
          </p:cNvPr>
          <p:cNvSpPr txBox="1"/>
          <p:nvPr/>
        </p:nvSpPr>
        <p:spPr>
          <a:xfrm>
            <a:off x="8610599" y="5697532"/>
            <a:ext cx="19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高斯雜訊破壞之藍色成分影像</a:t>
            </a:r>
          </a:p>
        </p:txBody>
      </p:sp>
    </p:spTree>
    <p:extLst>
      <p:ext uri="{BB962C8B-B14F-4D97-AF65-F5344CB8AC3E}">
        <p14:creationId xmlns:p14="http://schemas.microsoft.com/office/powerpoint/2010/main" val="1543272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7C71B6-E698-4E6D-9786-3C95C61C8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33AAC-154A-4C56-ACE6-9A390FDC7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D6592A-0CFF-4FEF-90F2-7FD67FFF0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7" y="1773743"/>
            <a:ext cx="4083793" cy="41043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8AB427F-7185-49F9-B492-87EFA25A3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443" y="1761067"/>
            <a:ext cx="4151483" cy="411705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DC72E4A-10A9-4AF1-A81D-4BEF30D33BA6}"/>
              </a:ext>
            </a:extLst>
          </p:cNvPr>
          <p:cNvSpPr txBox="1"/>
          <p:nvPr/>
        </p:nvSpPr>
        <p:spPr>
          <a:xfrm>
            <a:off x="7277422" y="6108315"/>
            <a:ext cx="19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帶雜訊</a:t>
            </a:r>
            <a:r>
              <a:rPr lang="en-US" altLang="zh-TW" dirty="0"/>
              <a:t>RGB</a:t>
            </a:r>
            <a:r>
              <a:rPr lang="zh-TW" altLang="en-US" dirty="0"/>
              <a:t>影像</a:t>
            </a:r>
          </a:p>
        </p:txBody>
      </p:sp>
    </p:spTree>
    <p:extLst>
      <p:ext uri="{BB962C8B-B14F-4D97-AF65-F5344CB8AC3E}">
        <p14:creationId xmlns:p14="http://schemas.microsoft.com/office/powerpoint/2010/main" val="1243626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06FA2B-C35A-4CC8-AE2E-7294A3DE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色調在雜訊上衰退很多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B82EA8-11FE-4C65-86E7-29D399A6A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9C9569-6C7E-428E-807C-C2C9AB705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32" y="1825625"/>
            <a:ext cx="4182059" cy="418205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84E8517-54F2-4C69-B510-CE7EC38B7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23" y="1825625"/>
            <a:ext cx="4048690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13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B35CE7-06A1-44B2-933B-DDAE2A9C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飽和度成分在雜訊上衰退很多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8913E7F-F11A-4B07-BF58-17D09830B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9426" y="2087935"/>
            <a:ext cx="3908819" cy="388143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D41AD14-861D-450E-849A-BAE7961FE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443" y="2166638"/>
            <a:ext cx="4026824" cy="380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22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409E33-15C9-419C-AFB2-BD4C09F82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強度成分為</a:t>
            </a:r>
            <a:r>
              <a:rPr lang="en-US" altLang="zh-TW" dirty="0"/>
              <a:t>RGB</a:t>
            </a:r>
            <a:r>
              <a:rPr lang="zh-TW" altLang="en-US" dirty="0"/>
              <a:t>平均值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54EE03F-4EC0-4500-A295-825B1F10C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961" y="2260600"/>
            <a:ext cx="3590473" cy="357769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513B759-810A-44A3-95E1-9EEA82241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67100"/>
            <a:ext cx="3724646" cy="37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29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D1471E-0FB5-4BB8-AA2D-4CD9603A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綠色成分被椒鹽雜訊所破壞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30D05F-87A2-497D-A108-31928FA3C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8A64DE-A627-416D-B79B-8A7A12E24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970" y="1989667"/>
            <a:ext cx="4075970" cy="40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38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093E89-B2E7-48ED-8811-C77C15484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HIS</a:t>
            </a:r>
            <a:r>
              <a:rPr lang="zh-TW" altLang="en-US" dirty="0"/>
              <a:t>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61EA7A-51E1-49FD-955B-AF6BB4371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874239-91F8-4BBF-977D-7CADEA74C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11" y="2285503"/>
            <a:ext cx="3032650" cy="308749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4C9CC3F-1D99-4FD4-B025-0B07E5FDE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152" y="2285503"/>
            <a:ext cx="3048897" cy="308749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6506E74-6ED7-4DBF-B613-D4F79DC30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740" y="2285504"/>
            <a:ext cx="3158467" cy="32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69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EE68AF-9CC0-4128-996B-48CA5BDA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區分色彩特徵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255A40-4785-4859-A64C-328C5B560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亮度</a:t>
            </a:r>
            <a:r>
              <a:rPr lang="en-US" altLang="zh-TW" dirty="0"/>
              <a:t>(brightness)</a:t>
            </a:r>
            <a:r>
              <a:rPr lang="zh-TW" altLang="en-US" dirty="0"/>
              <a:t>具體表達色彩強度的概念</a:t>
            </a:r>
            <a:endParaRPr lang="en-US" altLang="zh-TW" dirty="0"/>
          </a:p>
          <a:p>
            <a:r>
              <a:rPr lang="zh-TW" altLang="en-US" dirty="0"/>
              <a:t>色調</a:t>
            </a:r>
            <a:r>
              <a:rPr lang="en-US" altLang="zh-TW" dirty="0"/>
              <a:t>(hue)</a:t>
            </a:r>
            <a:r>
              <a:rPr lang="zh-TW" altLang="en-US" dirty="0"/>
              <a:t>觀察者感知到主要色彩</a:t>
            </a:r>
            <a:endParaRPr lang="en-US" altLang="zh-TW" dirty="0"/>
          </a:p>
          <a:p>
            <a:r>
              <a:rPr lang="zh-TW" altLang="en-US" dirty="0"/>
              <a:t>飽和度</a:t>
            </a:r>
            <a:r>
              <a:rPr lang="en-US" altLang="zh-TW" dirty="0"/>
              <a:t>(saturation)</a:t>
            </a:r>
            <a:r>
              <a:rPr lang="zh-TW" altLang="en-US" dirty="0"/>
              <a:t>淨純度或色彩混和白光的數量</a:t>
            </a:r>
            <a:endParaRPr lang="en-US" altLang="zh-TW" dirty="0"/>
          </a:p>
          <a:p>
            <a:pPr lvl="1"/>
            <a:r>
              <a:rPr lang="zh-TW" altLang="en-US" dirty="0"/>
              <a:t>飽和程度和加入白光的數量呈反比</a:t>
            </a:r>
          </a:p>
        </p:txBody>
      </p:sp>
    </p:spTree>
    <p:extLst>
      <p:ext uri="{BB962C8B-B14F-4D97-AF65-F5344CB8AC3E}">
        <p14:creationId xmlns:p14="http://schemas.microsoft.com/office/powerpoint/2010/main" val="2866509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C61F07-3587-4DEF-A749-CAACC0A9E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919E2D-612D-4175-B346-CE3970C27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一個通道受影響，</a:t>
            </a:r>
            <a:r>
              <a:rPr lang="en-US" altLang="zh-TW" dirty="0"/>
              <a:t>HIS</a:t>
            </a:r>
            <a:r>
              <a:rPr lang="zh-TW" altLang="en-US" dirty="0"/>
              <a:t>的所有轉換將會受到影響</a:t>
            </a:r>
            <a:endParaRPr lang="en-US" altLang="zh-TW" dirty="0"/>
          </a:p>
          <a:p>
            <a:r>
              <a:rPr lang="en-US" altLang="zh-TW" dirty="0"/>
              <a:t>HIS</a:t>
            </a:r>
            <a:r>
              <a:rPr lang="zh-TW" altLang="en-US" dirty="0"/>
              <a:t>計算會用到所有</a:t>
            </a:r>
            <a:r>
              <a:rPr lang="en-US" altLang="zh-TW" dirty="0"/>
              <a:t>RGB</a:t>
            </a:r>
            <a:r>
              <a:rPr lang="zh-TW" altLang="en-US" dirty="0"/>
              <a:t>成分</a:t>
            </a:r>
          </a:p>
        </p:txBody>
      </p:sp>
    </p:spTree>
    <p:extLst>
      <p:ext uri="{BB962C8B-B14F-4D97-AF65-F5344CB8AC3E}">
        <p14:creationId xmlns:p14="http://schemas.microsoft.com/office/powerpoint/2010/main" val="2063313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630D44-EC74-4BCD-A4E1-50B1CC875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Part6 </a:t>
            </a:r>
            <a:r>
              <a:rPr lang="zh-TW" altLang="en-US" dirty="0"/>
              <a:t>以色彩為基礎的影像分割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F79D92-75F2-4159-9B7E-B4267416A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HSI</a:t>
            </a:r>
            <a:r>
              <a:rPr lang="zh-TW" altLang="en-US" dirty="0"/>
              <a:t>成分影像的使用</a:t>
            </a:r>
            <a:endParaRPr lang="en-US" altLang="zh-TW" dirty="0"/>
          </a:p>
          <a:p>
            <a:r>
              <a:rPr lang="zh-TW" altLang="en-US" dirty="0"/>
              <a:t>通常飽和度當成遮罩影像使用</a:t>
            </a:r>
            <a:endParaRPr lang="en-US" altLang="zh-TW" dirty="0"/>
          </a:p>
          <a:p>
            <a:r>
              <a:rPr lang="zh-TW" altLang="en-US" dirty="0"/>
              <a:t>強度影像較少用在彩色影像分割</a:t>
            </a:r>
            <a:endParaRPr lang="en-US" altLang="zh-TW" dirty="0"/>
          </a:p>
          <a:p>
            <a:r>
              <a:rPr lang="zh-TW" altLang="en-US" dirty="0"/>
              <a:t>強度影像不帶有任何彩色的資訊</a:t>
            </a:r>
          </a:p>
        </p:txBody>
      </p:sp>
    </p:spTree>
    <p:extLst>
      <p:ext uri="{BB962C8B-B14F-4D97-AF65-F5344CB8AC3E}">
        <p14:creationId xmlns:p14="http://schemas.microsoft.com/office/powerpoint/2010/main" val="184005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EF98F0-83FE-48DE-9E80-40B1DA0AD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HIS</a:t>
            </a:r>
            <a:r>
              <a:rPr lang="zh-TW" altLang="en-US" dirty="0"/>
              <a:t>色彩空間中的分割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2137455-264D-4B5E-A04C-2469197A6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029" y="2291318"/>
            <a:ext cx="4650759" cy="341995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F87593F-DE14-4918-8E5D-1B9685887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362" y="2291318"/>
            <a:ext cx="4610743" cy="341995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99ACA7A-1DD4-41CA-AD1A-7F7C317C4AF5}"/>
              </a:ext>
            </a:extLst>
          </p:cNvPr>
          <p:cNvSpPr txBox="1"/>
          <p:nvPr/>
        </p:nvSpPr>
        <p:spPr>
          <a:xfrm>
            <a:off x="2853267" y="6002867"/>
            <a:ext cx="1710266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原始影像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8FE76A7-F064-47E4-B704-4F2F54186819}"/>
              </a:ext>
            </a:extLst>
          </p:cNvPr>
          <p:cNvSpPr txBox="1"/>
          <p:nvPr/>
        </p:nvSpPr>
        <p:spPr>
          <a:xfrm>
            <a:off x="7924800" y="6002867"/>
            <a:ext cx="134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色調成分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F9B4A72-0CBB-486D-8DEB-DB0A61A824A6}"/>
              </a:ext>
            </a:extLst>
          </p:cNvPr>
          <p:cNvSpPr txBox="1"/>
          <p:nvPr/>
        </p:nvSpPr>
        <p:spPr>
          <a:xfrm>
            <a:off x="643466" y="5908702"/>
            <a:ext cx="1634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欲分割的色彩</a:t>
            </a:r>
          </a:p>
        </p:txBody>
      </p:sp>
    </p:spTree>
    <p:extLst>
      <p:ext uri="{BB962C8B-B14F-4D97-AF65-F5344CB8AC3E}">
        <p14:creationId xmlns:p14="http://schemas.microsoft.com/office/powerpoint/2010/main" val="1163376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93BC65-A22C-4AA4-A9DC-B2C240B7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ECE775-EAC7-4700-853E-759F90C3A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D46AF2D-0464-4353-AF83-1AE2579AD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10" y="2160589"/>
            <a:ext cx="4696480" cy="338184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E27AAD9-4F83-4104-8ACC-5C0578703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603" y="2075681"/>
            <a:ext cx="4610743" cy="342947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177CAA8-B7DB-48A0-99A6-AD22A6062E3B}"/>
              </a:ext>
            </a:extLst>
          </p:cNvPr>
          <p:cNvSpPr txBox="1"/>
          <p:nvPr/>
        </p:nvSpPr>
        <p:spPr>
          <a:xfrm>
            <a:off x="2353733" y="5621867"/>
            <a:ext cx="201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飽和度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4FA88B0-EFA1-467A-B048-2A18CBC9A48A}"/>
              </a:ext>
            </a:extLst>
          </p:cNvPr>
          <p:cNvSpPr txBox="1"/>
          <p:nvPr/>
        </p:nvSpPr>
        <p:spPr>
          <a:xfrm>
            <a:off x="8652933" y="5650441"/>
            <a:ext cx="151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強度</a:t>
            </a:r>
          </a:p>
        </p:txBody>
      </p:sp>
    </p:spTree>
    <p:extLst>
      <p:ext uri="{BB962C8B-B14F-4D97-AF65-F5344CB8AC3E}">
        <p14:creationId xmlns:p14="http://schemas.microsoft.com/office/powerpoint/2010/main" val="3940722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516FD0-76A2-48CB-8454-88FCAF45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C7061DF-8E9E-48B3-8DC7-E4A76628F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290" y="2070350"/>
            <a:ext cx="4222444" cy="31752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A066E9B-7873-466B-86B4-734AE7C78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28" y="1980546"/>
            <a:ext cx="4485105" cy="335488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CC4212A-6175-4547-B21D-56C72EB55AF1}"/>
              </a:ext>
            </a:extLst>
          </p:cNvPr>
          <p:cNvSpPr txBox="1"/>
          <p:nvPr/>
        </p:nvSpPr>
        <p:spPr>
          <a:xfrm>
            <a:off x="1463879" y="5511878"/>
            <a:ext cx="361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二元飽和遮罩</a:t>
            </a:r>
            <a:r>
              <a:rPr lang="en-US" altLang="zh-TW" dirty="0"/>
              <a:t>(</a:t>
            </a:r>
            <a:r>
              <a:rPr lang="zh-TW" altLang="en-US" dirty="0"/>
              <a:t>最大門檻值的</a:t>
            </a:r>
            <a:r>
              <a:rPr lang="en-US" altLang="zh-TW" dirty="0"/>
              <a:t>10%)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0254993-CFB0-4B32-8CBB-9B80FF17014B}"/>
              </a:ext>
            </a:extLst>
          </p:cNvPr>
          <p:cNvSpPr txBox="1"/>
          <p:nvPr/>
        </p:nvSpPr>
        <p:spPr>
          <a:xfrm>
            <a:off x="8178800" y="5571067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飽和度成分</a:t>
            </a:r>
          </a:p>
        </p:txBody>
      </p:sp>
    </p:spTree>
    <p:extLst>
      <p:ext uri="{BB962C8B-B14F-4D97-AF65-F5344CB8AC3E}">
        <p14:creationId xmlns:p14="http://schemas.microsoft.com/office/powerpoint/2010/main" val="3159249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8B92C5-1471-4A22-8A3F-D98570AD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0CC6F1-878B-40FF-92FA-7DE543B4E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CE212C-7BEF-4619-B328-C3DCB9AD6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39" y="1825625"/>
            <a:ext cx="4871927" cy="364234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DCD244D-DD64-4EF5-9780-C98683769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40" y="1859492"/>
            <a:ext cx="4381385" cy="33264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151C874-A5B7-4A17-B9CD-B96799F71DDA}"/>
              </a:ext>
            </a:extLst>
          </p:cNvPr>
          <p:cNvSpPr txBox="1"/>
          <p:nvPr/>
        </p:nvSpPr>
        <p:spPr>
          <a:xfrm>
            <a:off x="7357533" y="5467970"/>
            <a:ext cx="242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遮罩與色調相乘結果</a:t>
            </a:r>
          </a:p>
        </p:txBody>
      </p:sp>
    </p:spTree>
    <p:extLst>
      <p:ext uri="{BB962C8B-B14F-4D97-AF65-F5344CB8AC3E}">
        <p14:creationId xmlns:p14="http://schemas.microsoft.com/office/powerpoint/2010/main" val="2430674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585C2C-3630-4276-B10B-3CD7235F7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*</a:t>
            </a:r>
            <a:r>
              <a:rPr lang="en-US" altLang="zh-TW" dirty="0"/>
              <a:t>0.9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21FEE80-36A5-4493-9282-DF41FFAB6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637" y="2055488"/>
            <a:ext cx="4601217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04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F1055E-B812-4E7E-87DE-3D78E913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RGB</a:t>
            </a:r>
            <a:r>
              <a:rPr lang="zh-TW" altLang="en-US" dirty="0"/>
              <a:t>向量空間中的分割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B17890-F140-495E-B75B-F283D0BE4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影像中每個像素依是否色彩在指定範圍內分類</a:t>
            </a:r>
            <a:endParaRPr lang="en-US" altLang="zh-TW" dirty="0"/>
          </a:p>
          <a:p>
            <a:r>
              <a:rPr lang="zh-TW" altLang="en-US" dirty="0"/>
              <a:t>最簡單的測量範圍是歐基里德距離</a:t>
            </a:r>
            <a:endParaRPr lang="en-US" altLang="zh-TW" dirty="0"/>
          </a:p>
          <a:p>
            <a:r>
              <a:rPr lang="zh-TW" altLang="en-US" dirty="0"/>
              <a:t>若距離小於指定門檻值</a:t>
            </a:r>
            <a:r>
              <a:rPr lang="en-US" altLang="zh-TW" dirty="0"/>
              <a:t>D0,Z</a:t>
            </a:r>
            <a:r>
              <a:rPr lang="zh-TW" altLang="en-US" dirty="0"/>
              <a:t>和</a:t>
            </a:r>
            <a:r>
              <a:rPr lang="en-US" altLang="zh-TW" dirty="0"/>
              <a:t>a</a:t>
            </a:r>
            <a:r>
              <a:rPr lang="zh-TW" altLang="en-US" dirty="0"/>
              <a:t>的歐基里德距離為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C1B30A-B591-44BE-AD9A-056DBAB15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5" y="3642616"/>
            <a:ext cx="10250330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08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2E5E6B-CD70-41E8-B774-E6F97E868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只有球體內的點滿足指定的色彩準則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31F3E-03BB-43EE-BABA-F8FBFA1A7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1F36EE-5102-44F5-8F54-D6B4C7EAE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02" y="2129213"/>
            <a:ext cx="4130532" cy="393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57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39FCA5-7256-48E9-9CF8-521F8203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距離的通式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DF69AD6-DB97-409E-92AB-6112102AB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263" y="1790231"/>
            <a:ext cx="7382444" cy="24409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4D40B3C-F2B1-4A48-BF5E-0ADA19968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816" y="2477039"/>
            <a:ext cx="2808318" cy="288836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6667A31-20A1-4978-AACA-5B82574B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17" y="3295195"/>
            <a:ext cx="7399090" cy="174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22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6CA884-93B8-4723-92EE-669F2FFC6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Part2</a:t>
            </a:r>
            <a:r>
              <a:rPr lang="zh-TW" altLang="en-US" dirty="0"/>
              <a:t> 色彩模型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24B396-C42F-4EBE-9565-E05D428AE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色彩模型皆源於硬體導向或應用導向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以色彩操作為目標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常用的硬體導向模型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RGB   CMYK  HSI</a:t>
            </a:r>
          </a:p>
          <a:p>
            <a:pPr marL="0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59156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77AC4E-6766-4396-806B-85B4979B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RGB</a:t>
            </a:r>
            <a:r>
              <a:rPr lang="zh-TW" altLang="en-US" dirty="0"/>
              <a:t>向量空間中的分割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117196-762F-40CD-A1BD-8889BAD63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球體或橢圓體在影像處理上相當耗費運算</a:t>
            </a:r>
            <a:endParaRPr lang="en-US" altLang="zh-TW" dirty="0"/>
          </a:p>
          <a:p>
            <a:r>
              <a:rPr lang="zh-TW" altLang="en-US" dirty="0"/>
              <a:t>折衷方式是使用立方體替代</a:t>
            </a:r>
            <a:endParaRPr lang="en-US" altLang="zh-TW" dirty="0"/>
          </a:p>
          <a:p>
            <a:r>
              <a:rPr lang="zh-TW" altLang="en-US" dirty="0"/>
              <a:t>沿著每一色彩軸的維度正比於每一軸之樣本的標準差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90765E0-EB98-42BC-B3E7-A33A4E028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424" y="3513113"/>
            <a:ext cx="3401842" cy="297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2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A727F8-2E80-40A2-90A0-A6ADA421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RGB</a:t>
            </a:r>
            <a:r>
              <a:rPr lang="zh-TW" altLang="en-US" dirty="0"/>
              <a:t>向量空間中的分割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CD0870-DF86-4DCD-8F28-DAD71CC95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計算目標區紅色成分平均值、標準差</a:t>
            </a:r>
            <a:endParaRPr lang="en-US" altLang="zh-TW" dirty="0"/>
          </a:p>
          <a:p>
            <a:r>
              <a:rPr lang="zh-TW" altLang="en-US" dirty="0"/>
              <a:t>定義盒子平均值為中心</a:t>
            </a:r>
            <a:r>
              <a:rPr lang="en-US" altLang="zh-TW" dirty="0"/>
              <a:t>a</a:t>
            </a:r>
            <a:r>
              <a:rPr lang="zh-TW" altLang="en-US" dirty="0"/>
              <a:t>，寬度為</a:t>
            </a:r>
            <a:r>
              <a:rPr lang="en-US" altLang="zh-TW" dirty="0"/>
              <a:t>+-1.25</a:t>
            </a:r>
            <a:r>
              <a:rPr lang="zh-TW" altLang="en-US" dirty="0"/>
              <a:t>個標準差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218B78E-EF73-4BDA-AB24-ACFFED109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33" y="3734634"/>
            <a:ext cx="9287933" cy="206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26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50FFCC-B0C3-4B34-A42E-D6D02450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834A8EC-E808-4F83-AB5D-ECB3BC8A2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043" y="1839594"/>
            <a:ext cx="5123497" cy="388143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BA28962-211A-42A6-8870-151C07D04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156" y="285805"/>
            <a:ext cx="3630560" cy="271282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AD61177-5F87-43E5-846C-BBD31D6AF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749" y="3385314"/>
            <a:ext cx="3622967" cy="2712821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18CFF633-881B-40DE-A73B-C92E36875E66}"/>
              </a:ext>
            </a:extLst>
          </p:cNvPr>
          <p:cNvSpPr/>
          <p:nvPr/>
        </p:nvSpPr>
        <p:spPr>
          <a:xfrm>
            <a:off x="5923254" y="4772572"/>
            <a:ext cx="863600" cy="1325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9DCF6FE-07EA-44B5-AA40-2987BD57C2A8}"/>
              </a:ext>
            </a:extLst>
          </p:cNvPr>
          <p:cNvSpPr txBox="1"/>
          <p:nvPr/>
        </p:nvSpPr>
        <p:spPr>
          <a:xfrm>
            <a:off x="6355054" y="6202863"/>
            <a:ext cx="145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RGB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39C3578-DECA-4503-ADB0-24E135859DA5}"/>
              </a:ext>
            </a:extLst>
          </p:cNvPr>
          <p:cNvSpPr txBox="1"/>
          <p:nvPr/>
        </p:nvSpPr>
        <p:spPr>
          <a:xfrm>
            <a:off x="2079111" y="5913469"/>
            <a:ext cx="95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HSI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362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A9C512-7DC1-4979-AD18-BC57D6B4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彩色邊緣偵測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0125652-59E4-4560-B83F-E8742C6CF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984" y="5348324"/>
            <a:ext cx="5610429" cy="114454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BB6EC0F-E803-4FC4-A1F1-9EA02D07B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84" y="1802937"/>
            <a:ext cx="5687949" cy="13732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642A478-8EF0-4E9E-9961-19FA3CA56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984" y="3413552"/>
            <a:ext cx="4595749" cy="1378725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B6D35330-6BC4-42A0-B03A-3C25B027D2BC}"/>
              </a:ext>
            </a:extLst>
          </p:cNvPr>
          <p:cNvSpPr/>
          <p:nvPr/>
        </p:nvSpPr>
        <p:spPr>
          <a:xfrm>
            <a:off x="2575420" y="2356144"/>
            <a:ext cx="377505" cy="394283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E8E9C7F-16E4-4E56-A709-518C662C790A}"/>
              </a:ext>
            </a:extLst>
          </p:cNvPr>
          <p:cNvSpPr/>
          <p:nvPr/>
        </p:nvSpPr>
        <p:spPr>
          <a:xfrm>
            <a:off x="4001549" y="2395373"/>
            <a:ext cx="377505" cy="456884"/>
          </a:xfrm>
          <a:prstGeom prst="ellipse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D7817D5-9324-487E-AFFC-7326476A3036}"/>
              </a:ext>
            </a:extLst>
          </p:cNvPr>
          <p:cNvSpPr/>
          <p:nvPr/>
        </p:nvSpPr>
        <p:spPr>
          <a:xfrm>
            <a:off x="5427678" y="2356144"/>
            <a:ext cx="377505" cy="456884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1A48BCA-BDA4-4659-89D0-3EF0F38EF62D}"/>
              </a:ext>
            </a:extLst>
          </p:cNvPr>
          <p:cNvCxnSpPr/>
          <p:nvPr/>
        </p:nvCxnSpPr>
        <p:spPr>
          <a:xfrm flipV="1">
            <a:off x="2894202" y="1333850"/>
            <a:ext cx="1182848" cy="102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4948B2-93A4-40B5-950A-D6EBB1E5BD09}"/>
              </a:ext>
            </a:extLst>
          </p:cNvPr>
          <p:cNvCxnSpPr>
            <a:stCxn id="7" idx="0"/>
          </p:cNvCxnSpPr>
          <p:nvPr/>
        </p:nvCxnSpPr>
        <p:spPr>
          <a:xfrm flipV="1">
            <a:off x="4190302" y="1417739"/>
            <a:ext cx="20971" cy="977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90D8BB1-AC5C-4814-A8C7-5D70D5D1D3A4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4634704" y="1333850"/>
            <a:ext cx="981727" cy="102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AD4182F-5950-4260-9ABF-EB6A4090890A}"/>
              </a:ext>
            </a:extLst>
          </p:cNvPr>
          <p:cNvSpPr txBox="1"/>
          <p:nvPr/>
        </p:nvSpPr>
        <p:spPr>
          <a:xfrm>
            <a:off x="3795698" y="868877"/>
            <a:ext cx="127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單位向量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4912218-5D94-4E5C-97A9-2E458B36509E}"/>
              </a:ext>
            </a:extLst>
          </p:cNvPr>
          <p:cNvSpPr txBox="1"/>
          <p:nvPr/>
        </p:nvSpPr>
        <p:spPr>
          <a:xfrm>
            <a:off x="932984" y="4957894"/>
            <a:ext cx="1785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向量點積形式</a:t>
            </a:r>
            <a:r>
              <a:rPr lang="en-US" altLang="zh-TW" dirty="0"/>
              <a:t>: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4470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AE7DDA7-1C27-46D6-908F-06761620C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773" r="497" b="13827"/>
          <a:stretch/>
        </p:blipFill>
        <p:spPr>
          <a:xfrm>
            <a:off x="677334" y="2088858"/>
            <a:ext cx="8929306" cy="156874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2D3B3E5-61A5-4296-8EDB-3F751EAF6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B271AA-5E75-487A-BD62-A248C1615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4082660"/>
            <a:ext cx="8919702" cy="168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64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8F3DFD-60E7-4583-B1A5-9E6BA2C9D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E79C9-9C79-4A28-B673-AF3162703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F0F952E-465F-494A-81D3-FEB484A05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9" y="2369712"/>
            <a:ext cx="9206684" cy="34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8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8EA7A-4AD5-4A12-A2BC-52464B008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4DA1EFE-E22F-438C-A7EF-ED28A5EE9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3747" y="1919547"/>
            <a:ext cx="3781953" cy="384863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5369EB7-56DF-476B-ABF8-2F47D8C6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74" y="1919547"/>
            <a:ext cx="3791479" cy="380100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CF0D0D5-D4D2-4AF9-9260-C67368F88F4F}"/>
              </a:ext>
            </a:extLst>
          </p:cNvPr>
          <p:cNvSpPr txBox="1"/>
          <p:nvPr/>
        </p:nvSpPr>
        <p:spPr>
          <a:xfrm>
            <a:off x="7386479" y="5879068"/>
            <a:ext cx="18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色彩空間梯度</a:t>
            </a:r>
          </a:p>
        </p:txBody>
      </p:sp>
    </p:spTree>
    <p:extLst>
      <p:ext uri="{BB962C8B-B14F-4D97-AF65-F5344CB8AC3E}">
        <p14:creationId xmlns:p14="http://schemas.microsoft.com/office/powerpoint/2010/main" val="3249148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770A29-47E5-4DF6-9A7B-EED72EB72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對各個成分做梯度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E3BA8-B7B7-46B3-B3BF-D51118CAC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9767" y="2226733"/>
            <a:ext cx="3137439" cy="320497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423CBC3-4958-48A4-9E6F-B954A0A0D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41" y="2226733"/>
            <a:ext cx="3180325" cy="32049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89E8D42-8332-40D8-BF82-B5AE6824F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80" y="2190851"/>
            <a:ext cx="3263187" cy="32694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B3E1CA4-12C7-4AD7-A617-AF3EF5EDE684}"/>
              </a:ext>
            </a:extLst>
          </p:cNvPr>
          <p:cNvSpPr txBox="1"/>
          <p:nvPr/>
        </p:nvSpPr>
        <p:spPr>
          <a:xfrm>
            <a:off x="1835869" y="5725067"/>
            <a:ext cx="1811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紅色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699527-E333-49CA-A69B-A7C13AFF697F}"/>
              </a:ext>
            </a:extLst>
          </p:cNvPr>
          <p:cNvSpPr txBox="1"/>
          <p:nvPr/>
        </p:nvSpPr>
        <p:spPr>
          <a:xfrm>
            <a:off x="5485933" y="5725067"/>
            <a:ext cx="141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綠色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E7C5F8-2C95-432A-9C58-7A26A1D72216}"/>
              </a:ext>
            </a:extLst>
          </p:cNvPr>
          <p:cNvSpPr txBox="1"/>
          <p:nvPr/>
        </p:nvSpPr>
        <p:spPr>
          <a:xfrm>
            <a:off x="8986241" y="5632896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藍色</a:t>
            </a:r>
          </a:p>
        </p:txBody>
      </p:sp>
    </p:spTree>
    <p:extLst>
      <p:ext uri="{BB962C8B-B14F-4D97-AF65-F5344CB8AC3E}">
        <p14:creationId xmlns:p14="http://schemas.microsoft.com/office/powerpoint/2010/main" val="3611108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3AD456-6193-4B68-81EE-6BC54BDC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彩色邊緣偵測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3C79C-FFF4-4CA1-9CD7-98DA9B132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87" y="1690688"/>
            <a:ext cx="10515600" cy="4351338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73DC69-7DCB-475A-AABD-71EB4894E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87" y="2076975"/>
            <a:ext cx="3829584" cy="384863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F638EDA-078C-4A78-AF17-BE9AEE1F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695" y="2076975"/>
            <a:ext cx="3820058" cy="388674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7C04717-59F3-4B44-BBDD-F284BA87AD65}"/>
              </a:ext>
            </a:extLst>
          </p:cNvPr>
          <p:cNvSpPr txBox="1"/>
          <p:nvPr/>
        </p:nvSpPr>
        <p:spPr>
          <a:xfrm>
            <a:off x="1676399" y="6165338"/>
            <a:ext cx="194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色彩空間的梯度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358819E-13E2-4827-B796-BAD60AF2C956}"/>
              </a:ext>
            </a:extLst>
          </p:cNvPr>
          <p:cNvSpPr txBox="1"/>
          <p:nvPr/>
        </p:nvSpPr>
        <p:spPr>
          <a:xfrm>
            <a:off x="5115191" y="6167481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逐一影像計算相加的梯度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895250C-100F-428A-A350-03DAB854D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177" y="2360612"/>
            <a:ext cx="3387008" cy="345316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A2DA76C-DC9A-4C2B-A8F5-398BA0767A0C}"/>
              </a:ext>
            </a:extLst>
          </p:cNvPr>
          <p:cNvSpPr txBox="1"/>
          <p:nvPr/>
        </p:nvSpPr>
        <p:spPr>
          <a:xfrm>
            <a:off x="9073815" y="6165338"/>
            <a:ext cx="227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兩個梯度影像的差量</a:t>
            </a:r>
          </a:p>
        </p:txBody>
      </p:sp>
    </p:spTree>
    <p:extLst>
      <p:ext uri="{BB962C8B-B14F-4D97-AF65-F5344CB8AC3E}">
        <p14:creationId xmlns:p14="http://schemas.microsoft.com/office/powerpoint/2010/main" val="4114404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3052</TotalTime>
  <Words>1889</Words>
  <Application>Microsoft Office PowerPoint</Application>
  <PresentationFormat>寬螢幕</PresentationFormat>
  <Paragraphs>337</Paragraphs>
  <Slides>98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98</vt:i4>
      </vt:variant>
    </vt:vector>
  </HeadingPairs>
  <TitlesOfParts>
    <vt:vector size="103" baseType="lpstr">
      <vt:lpstr>微軟正黑體</vt:lpstr>
      <vt:lpstr>Arial</vt:lpstr>
      <vt:lpstr>Trebuchet MS</vt:lpstr>
      <vt:lpstr>Wingdings 3</vt:lpstr>
      <vt:lpstr>多面向</vt:lpstr>
      <vt:lpstr>彩色影像處理</vt:lpstr>
      <vt:lpstr>目標</vt:lpstr>
      <vt:lpstr>Part1 影像的色彩</vt:lpstr>
      <vt:lpstr>PowerPoint 簡報</vt:lpstr>
      <vt:lpstr>描述色彩的三種基本量</vt:lpstr>
      <vt:lpstr>人眼錐狀體色彩的三個感應類別</vt:lpstr>
      <vt:lpstr>PowerPoint 簡報</vt:lpstr>
      <vt:lpstr>區分色彩特徵</vt:lpstr>
      <vt:lpstr>Part2 色彩模型</vt:lpstr>
      <vt:lpstr>RGB色彩影像</vt:lpstr>
      <vt:lpstr>CMY和CMYK色彩模型(顏料原色)</vt:lpstr>
      <vt:lpstr>HSI色彩模型</vt:lpstr>
      <vt:lpstr>亮度</vt:lpstr>
      <vt:lpstr>飽和度</vt:lpstr>
      <vt:lpstr>色調</vt:lpstr>
      <vt:lpstr>可形成三角形或是圓形的空間</vt:lpstr>
      <vt:lpstr>RGB轉換到HSI</vt:lpstr>
      <vt:lpstr>操控HSI成分影像</vt:lpstr>
      <vt:lpstr>PowerPoint 簡報</vt:lpstr>
      <vt:lpstr>操控HIS成分影像</vt:lpstr>
      <vt:lpstr>PowerPoint 簡報</vt:lpstr>
      <vt:lpstr>操控HSI成分影像</vt:lpstr>
      <vt:lpstr>PowerPoint 簡報</vt:lpstr>
      <vt:lpstr>HSI轉換到RGB</vt:lpstr>
      <vt:lpstr>Part3 虛擬色彩影像處理</vt:lpstr>
      <vt:lpstr>強度切片</vt:lpstr>
      <vt:lpstr>PowerPoint 簡報</vt:lpstr>
      <vt:lpstr>演算法</vt:lpstr>
      <vt:lpstr>焊接體x光影像</vt:lpstr>
      <vt:lpstr>強度到色彩的轉換</vt:lpstr>
      <vt:lpstr>機場X光掃描系統</vt:lpstr>
      <vt:lpstr>PowerPoint 簡報</vt:lpstr>
      <vt:lpstr>改變相位及頻率</vt:lpstr>
      <vt:lpstr>上述為單張單色影像的應用</vt:lpstr>
      <vt:lpstr>PowerPoint 簡報</vt:lpstr>
      <vt:lpstr>PowerPoint 簡報</vt:lpstr>
      <vt:lpstr>Part4 全彩影像處理</vt:lpstr>
      <vt:lpstr>每個點的色彩值為RGB座標原點指向該值的向量</vt:lpstr>
      <vt:lpstr>個別色彩成分處理相當以向量為基礎的處理有兩個條件</vt:lpstr>
      <vt:lpstr>鄰域平均處理</vt:lpstr>
      <vt:lpstr>色彩轉換</vt:lpstr>
      <vt:lpstr>CMYK色彩空間</vt:lpstr>
      <vt:lpstr>RGB色彩空間</vt:lpstr>
      <vt:lpstr>HSI色彩空間</vt:lpstr>
      <vt:lpstr>PowerPoint 簡報</vt:lpstr>
      <vt:lpstr>PowerPoint 簡報</vt:lpstr>
      <vt:lpstr>降低強度運算</vt:lpstr>
      <vt:lpstr>補色</vt:lpstr>
      <vt:lpstr>PowerPoint 簡報</vt:lpstr>
      <vt:lpstr>PowerPoint 簡報</vt:lpstr>
      <vt:lpstr>PowerPoint 簡報</vt:lpstr>
      <vt:lpstr>PowerPoint 簡報</vt:lpstr>
      <vt:lpstr>分割出草莓</vt:lpstr>
      <vt:lpstr>PowerPoint 簡報</vt:lpstr>
      <vt:lpstr>色調與色彩之修正</vt:lpstr>
      <vt:lpstr>色調修正</vt:lpstr>
      <vt:lpstr>色調修正</vt:lpstr>
      <vt:lpstr>色調修正</vt:lpstr>
      <vt:lpstr>色彩修正</vt:lpstr>
      <vt:lpstr>色彩修正</vt:lpstr>
      <vt:lpstr>Part5 彩色影像平滑化與銳化</vt:lpstr>
      <vt:lpstr>平滑化</vt:lpstr>
      <vt:lpstr>令Sxy表一組在RGB中位置(x,y)的鄰域集合</vt:lpstr>
      <vt:lpstr>平滑化</vt:lpstr>
      <vt:lpstr>PowerPoint 簡報</vt:lpstr>
      <vt:lpstr>HIS表示的強度成分對影像平滑化處理較有效率</vt:lpstr>
      <vt:lpstr>PowerPoint 簡報</vt:lpstr>
      <vt:lpstr>PowerPoint 簡報</vt:lpstr>
      <vt:lpstr>銳化</vt:lpstr>
      <vt:lpstr>銳化</vt:lpstr>
      <vt:lpstr>PowerPoint 簡報</vt:lpstr>
      <vt:lpstr>彩色影像中的雜訊</vt:lpstr>
      <vt:lpstr>PowerPoint 簡報</vt:lpstr>
      <vt:lpstr>PowerPoint 簡報</vt:lpstr>
      <vt:lpstr>色調在雜訊上衰退很多</vt:lpstr>
      <vt:lpstr>飽和度成分在雜訊上衰退很多</vt:lpstr>
      <vt:lpstr>強度成分為RGB平均值</vt:lpstr>
      <vt:lpstr>綠色成分被椒鹽雜訊所破壞</vt:lpstr>
      <vt:lpstr>HIS結果</vt:lpstr>
      <vt:lpstr>小結</vt:lpstr>
      <vt:lpstr>Part6 以色彩為基礎的影像分割</vt:lpstr>
      <vt:lpstr>HIS色彩空間中的分割</vt:lpstr>
      <vt:lpstr>PowerPoint 簡報</vt:lpstr>
      <vt:lpstr>PowerPoint 簡報</vt:lpstr>
      <vt:lpstr>PowerPoint 簡報</vt:lpstr>
      <vt:lpstr>*0.9</vt:lpstr>
      <vt:lpstr>RGB向量空間中的分割</vt:lpstr>
      <vt:lpstr>只有球體內的點滿足指定的色彩準則</vt:lpstr>
      <vt:lpstr>距離的通式</vt:lpstr>
      <vt:lpstr>RGB向量空間中的分割</vt:lpstr>
      <vt:lpstr>RGB向量空間中的分割</vt:lpstr>
      <vt:lpstr>PowerPoint 簡報</vt:lpstr>
      <vt:lpstr>彩色邊緣偵測</vt:lpstr>
      <vt:lpstr>PowerPoint 簡報</vt:lpstr>
      <vt:lpstr>PowerPoint 簡報</vt:lpstr>
      <vt:lpstr>PowerPoint 簡報</vt:lpstr>
      <vt:lpstr>對各個成分做梯度</vt:lpstr>
      <vt:lpstr>彩色邊緣偵測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彩色影像處理</dc:title>
  <dc:creator>user</dc:creator>
  <cp:lastModifiedBy>四子一丙-范竣凱</cp:lastModifiedBy>
  <cp:revision>66</cp:revision>
  <dcterms:created xsi:type="dcterms:W3CDTF">2023-06-25T02:02:14Z</dcterms:created>
  <dcterms:modified xsi:type="dcterms:W3CDTF">2023-07-16T04:10:59Z</dcterms:modified>
</cp:coreProperties>
</file>